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7.svg" ContentType="image/svg+xml"/>
  <Override PartName="/ppt/media/image19.svg" ContentType="image/svg+xml"/>
  <Override PartName="/ppt/media/image21.svg" ContentType="image/svg+xml"/>
  <Override PartName="/ppt/media/image23.svg" ContentType="image/sv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media/image28.svg" ContentType="image/svg+xml"/>
  <Override PartName="/ppt/media/image30.svg" ContentType="image/svg+xml"/>
  <Override PartName="/ppt/media/image32.svg" ContentType="image/svg+xml"/>
  <Override PartName="/ppt/media/image34.svg" ContentType="image/sv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media/image50.svg" ContentType="image/svg+xml"/>
  <Override PartName="/ppt/media/image52.svg" ContentType="image/svg+xml"/>
  <Override PartName="/ppt/media/image54.svg" ContentType="image/svg+xml"/>
  <Override PartName="/ppt/media/image56.svg" ContentType="image/sv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media/image67.svg" ContentType="image/svg+xml"/>
  <Override PartName="/ppt/media/image69.svg" ContentType="image/sv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309" r:id="rId1"/>
  </p:sldMasterIdLst>
  <p:notesMasterIdLst>
    <p:notesMasterId r:id="rId46"/>
  </p:notesMasterIdLst>
  <p:sldIdLst>
    <p:sldId id="2147479699" r:id="rId2"/>
    <p:sldId id="396" r:id="rId3"/>
    <p:sldId id="2147479672" r:id="rId4"/>
    <p:sldId id="2495" r:id="rId5"/>
    <p:sldId id="2518" r:id="rId6"/>
    <p:sldId id="2147479643" r:id="rId7"/>
    <p:sldId id="2147479673" r:id="rId8"/>
    <p:sldId id="2147479676" r:id="rId9"/>
    <p:sldId id="2147479677" r:id="rId10"/>
    <p:sldId id="2147479678" r:id="rId11"/>
    <p:sldId id="2147479664" r:id="rId12"/>
    <p:sldId id="2147479697" r:id="rId13"/>
    <p:sldId id="2147479665" r:id="rId14"/>
    <p:sldId id="2147479666" r:id="rId15"/>
    <p:sldId id="2147479667" r:id="rId16"/>
    <p:sldId id="2147479668" r:id="rId17"/>
    <p:sldId id="2147479669" r:id="rId18"/>
    <p:sldId id="2147479671" r:id="rId19"/>
    <p:sldId id="2147479679" r:id="rId20"/>
    <p:sldId id="2147479685" r:id="rId21"/>
    <p:sldId id="2147479674" r:id="rId22"/>
    <p:sldId id="2147479690" r:id="rId23"/>
    <p:sldId id="2147479691" r:id="rId24"/>
    <p:sldId id="2147479650" r:id="rId25"/>
    <p:sldId id="2494" r:id="rId26"/>
    <p:sldId id="2147479651" r:id="rId27"/>
    <p:sldId id="2147479680" r:id="rId28"/>
    <p:sldId id="2147479686" r:id="rId29"/>
    <p:sldId id="2147479675" r:id="rId30"/>
    <p:sldId id="2147479692" r:id="rId31"/>
    <p:sldId id="2147479693" r:id="rId32"/>
    <p:sldId id="2147479694" r:id="rId33"/>
    <p:sldId id="2147479695" r:id="rId34"/>
    <p:sldId id="308" r:id="rId35"/>
    <p:sldId id="310" r:id="rId36"/>
    <p:sldId id="312" r:id="rId37"/>
    <p:sldId id="314" r:id="rId38"/>
    <p:sldId id="316" r:id="rId39"/>
    <p:sldId id="318" r:id="rId40"/>
    <p:sldId id="320" r:id="rId41"/>
    <p:sldId id="2147479688" r:id="rId42"/>
    <p:sldId id="324" r:id="rId43"/>
    <p:sldId id="2147479687" r:id="rId44"/>
    <p:sldId id="2147479689" r:id="rId45"/>
  </p:sldIdLst>
  <p:sldSz cx="12192000" cy="6858000"/>
  <p:notesSz cx="6858000" cy="9144000"/>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WELCOME (2 MIN)" id="{4F59FC31-0283-B04E-AEE0-FCDEB78D42E1}">
          <p14:sldIdLst>
            <p14:sldId id="2147479699"/>
            <p14:sldId id="396"/>
          </p14:sldIdLst>
        </p14:section>
        <p14:section name="1 - Prepare The Lab | 5 MINUTES" id="{7E93349D-D2FC-0B4F-B4AB-7F234D09F01E}">
          <p14:sldIdLst>
            <p14:sldId id="2147479672"/>
            <p14:sldId id="2495"/>
            <p14:sldId id="2518"/>
            <p14:sldId id="2147479643"/>
            <p14:sldId id="2147479673"/>
          </p14:sldIdLst>
        </p14:section>
        <p14:section name="2. REVIEW CONCEPTS | 5 MINUTES" id="{3F1456C4-38CB-F440-8F8B-2B237862B57D}">
          <p14:sldIdLst>
            <p14:sldId id="2147479676"/>
            <p14:sldId id="2147479677"/>
            <p14:sldId id="2147479678"/>
            <p14:sldId id="2147479664"/>
            <p14:sldId id="2147479697"/>
            <p14:sldId id="2147479665"/>
            <p14:sldId id="2147479666"/>
            <p14:sldId id="2147479667"/>
            <p14:sldId id="2147479668"/>
            <p14:sldId id="2147479669"/>
            <p14:sldId id="2147479671"/>
          </p14:sldIdLst>
        </p14:section>
        <p14:section name="REVIEW CONCEPTS CONTD. (5 MIN)" id="{04FEC1BC-67E2-294E-AB48-1CC893D9E587}">
          <p14:sldIdLst>
            <p14:sldId id="2147479679"/>
            <p14:sldId id="2147479685"/>
            <p14:sldId id="2147479674"/>
            <p14:sldId id="2147479690"/>
            <p14:sldId id="2147479691"/>
            <p14:sldId id="2147479650"/>
            <p14:sldId id="2494"/>
            <p14:sldId id="2147479651"/>
          </p14:sldIdLst>
        </p14:section>
        <p14:section name="ATTENDEES COMPLETE EXERCISES (35 min)" id="{E5A466DF-4E4D-B44A-8DC6-B923F2F11E0E}">
          <p14:sldIdLst>
            <p14:sldId id="2147479680"/>
            <p14:sldId id="2147479686"/>
            <p14:sldId id="2147479675"/>
            <p14:sldId id="2147479692"/>
            <p14:sldId id="2147479693"/>
            <p14:sldId id="2147479694"/>
            <p14:sldId id="2147479695"/>
          </p14:sldIdLst>
        </p14:section>
        <p14:section name="KNOWLEDGE CHECK | 5 MIN" id="{4DCC2DD7-9B83-234C-BE98-A26C123DF942}">
          <p14:sldIdLst>
            <p14:sldId id="308"/>
            <p14:sldId id="310"/>
            <p14:sldId id="312"/>
            <p14:sldId id="314"/>
            <p14:sldId id="316"/>
            <p14:sldId id="318"/>
            <p14:sldId id="320"/>
          </p14:sldIdLst>
        </p14:section>
        <p14:section name="WRAP UP | 5 MIN" id="{57C64F63-AB6D-6A4D-B1A3-2B4FB594801A}">
          <p14:sldIdLst>
            <p14:sldId id="2147479688"/>
            <p14:sldId id="324"/>
            <p14:sldId id="2147479687"/>
            <p14:sldId id="214747968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035E628-241A-708F-3529-79F853BA5547}" name="Nitya Narasimhan" initials="NN" userId="S::ninarasi@microsoft.com::2364c8a2-3662-44ce-a9d9-cb0bd5b357d3" providerId="AD"/>
  <p188:author id="{99040579-57F3-38F2-BD65-F14145665D7D}" name="Korrie Miller" initials="KM" userId="S::korriemiller@microsoft.com::a55625c3-7e67-495e-8dcf-f61c9f996cd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50CC"/>
    <a:srgbClr val="0A192E"/>
    <a:srgbClr val="0002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48070D-4F02-EF41-A9E5-000908DED762}" v="117" dt="2024-01-18T13:30:01.2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100"/>
    <p:restoredTop sz="96165"/>
  </p:normalViewPr>
  <p:slideViewPr>
    <p:cSldViewPr snapToGrid="0">
      <p:cViewPr varScale="1">
        <p:scale>
          <a:sx n="117" d="100"/>
          <a:sy n="117" d="100"/>
        </p:scale>
        <p:origin x="1128" y="18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8/10/relationships/authors" Target="author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04880D-050C-4CCA-973C-FFC84393E98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3912AB58-E42A-6641-9FF7-EAD76E6DA95F}">
      <dgm:prSet custT="1"/>
      <dgm:spPr/>
      <dgm:t>
        <a:bodyPr/>
        <a:lstStyle/>
        <a:p>
          <a:pPr>
            <a:buFont typeface="Arial" panose="020B0604020202020204" pitchFamily="34" charset="0"/>
            <a:buChar char="•"/>
          </a:pPr>
          <a:r>
            <a:rPr lang="en-US" sz="2400" b="0" i="0">
              <a:solidFill>
                <a:srgbClr val="2A446F"/>
              </a:solidFill>
            </a:rPr>
            <a:t>3 | Error Analysis On A Model</a:t>
          </a:r>
        </a:p>
      </dgm:t>
    </dgm:pt>
    <dgm:pt modelId="{9EF48DAC-FD75-E846-8701-C6083CBCC219}" type="parTrans" cxnId="{F0800A6D-D8E8-F743-A987-67F5DC5517E1}">
      <dgm:prSet/>
      <dgm:spPr/>
      <dgm:t>
        <a:bodyPr/>
        <a:lstStyle/>
        <a:p>
          <a:endParaRPr lang="en-US" sz="1600">
            <a:solidFill>
              <a:srgbClr val="2A446F"/>
            </a:solidFill>
          </a:endParaRPr>
        </a:p>
      </dgm:t>
    </dgm:pt>
    <dgm:pt modelId="{3124D5F7-FC3C-B94E-9F2C-AAE4CC5124AF}" type="sibTrans" cxnId="{F0800A6D-D8E8-F743-A987-67F5DC5517E1}">
      <dgm:prSet/>
      <dgm:spPr/>
      <dgm:t>
        <a:bodyPr/>
        <a:lstStyle/>
        <a:p>
          <a:endParaRPr lang="en-US" sz="1600">
            <a:solidFill>
              <a:srgbClr val="2A446F"/>
            </a:solidFill>
          </a:endParaRPr>
        </a:p>
      </dgm:t>
    </dgm:pt>
    <dgm:pt modelId="{E2E3C373-21B8-AC4B-B987-CC6A477D6D6F}">
      <dgm:prSet custT="1"/>
      <dgm:spPr/>
      <dgm:t>
        <a:bodyPr/>
        <a:lstStyle/>
        <a:p>
          <a:pPr>
            <a:buFont typeface="Arial" panose="020B0604020202020204" pitchFamily="34" charset="0"/>
            <a:buChar char="•"/>
          </a:pPr>
          <a:r>
            <a:rPr lang="en-US" sz="2400" b="0" i="0">
              <a:solidFill>
                <a:srgbClr val="2A446F"/>
              </a:solidFill>
            </a:rPr>
            <a:t>4 | Find Model Performance Inconsistencies</a:t>
          </a:r>
        </a:p>
      </dgm:t>
    </dgm:pt>
    <dgm:pt modelId="{6DFBB993-B12C-014F-BDD3-A997D3D4A761}" type="parTrans" cxnId="{746437D9-157B-F845-B4B8-8322246F337B}">
      <dgm:prSet/>
      <dgm:spPr/>
      <dgm:t>
        <a:bodyPr/>
        <a:lstStyle/>
        <a:p>
          <a:endParaRPr lang="en-US" sz="1600">
            <a:solidFill>
              <a:srgbClr val="2A446F"/>
            </a:solidFill>
          </a:endParaRPr>
        </a:p>
      </dgm:t>
    </dgm:pt>
    <dgm:pt modelId="{33D473BA-E956-8644-8230-2DB42AD6A9A1}" type="sibTrans" cxnId="{746437D9-157B-F845-B4B8-8322246F337B}">
      <dgm:prSet/>
      <dgm:spPr/>
      <dgm:t>
        <a:bodyPr/>
        <a:lstStyle/>
        <a:p>
          <a:endParaRPr lang="en-US" sz="1600">
            <a:solidFill>
              <a:srgbClr val="2A446F"/>
            </a:solidFill>
          </a:endParaRPr>
        </a:p>
      </dgm:t>
    </dgm:pt>
    <dgm:pt modelId="{EA6D9460-DA34-9D44-ADCC-EAF695E282E1}">
      <dgm:prSet custT="1"/>
      <dgm:spPr/>
      <dgm:t>
        <a:bodyPr/>
        <a:lstStyle/>
        <a:p>
          <a:pPr>
            <a:buFont typeface="Arial" panose="020B0604020202020204" pitchFamily="34" charset="0"/>
            <a:buChar char="•"/>
          </a:pPr>
          <a:r>
            <a:rPr lang="en-US" sz="2400" b="0" i="0">
              <a:solidFill>
                <a:srgbClr val="2A446F"/>
              </a:solidFill>
            </a:rPr>
            <a:t>5 | Expose Data Biases</a:t>
          </a:r>
        </a:p>
      </dgm:t>
    </dgm:pt>
    <dgm:pt modelId="{5A9E3AE2-EFF5-6C41-A59A-65BDDD855935}" type="parTrans" cxnId="{80D6AA8C-C30F-E84C-AB0B-F70C77BC5DE4}">
      <dgm:prSet/>
      <dgm:spPr/>
      <dgm:t>
        <a:bodyPr/>
        <a:lstStyle/>
        <a:p>
          <a:endParaRPr lang="en-US" sz="1600">
            <a:solidFill>
              <a:srgbClr val="2A446F"/>
            </a:solidFill>
          </a:endParaRPr>
        </a:p>
      </dgm:t>
    </dgm:pt>
    <dgm:pt modelId="{A2D0866F-CBD8-124B-915D-8867BA1D0EE4}" type="sibTrans" cxnId="{80D6AA8C-C30F-E84C-AB0B-F70C77BC5DE4}">
      <dgm:prSet/>
      <dgm:spPr/>
      <dgm:t>
        <a:bodyPr/>
        <a:lstStyle/>
        <a:p>
          <a:endParaRPr lang="en-US" sz="1600">
            <a:solidFill>
              <a:srgbClr val="2A446F"/>
            </a:solidFill>
          </a:endParaRPr>
        </a:p>
      </dgm:t>
    </dgm:pt>
    <dgm:pt modelId="{3B817C4F-ABCF-7844-AE8F-53CAAA23AEC3}">
      <dgm:prSet custT="1"/>
      <dgm:spPr/>
      <dgm:t>
        <a:bodyPr/>
        <a:lstStyle/>
        <a:p>
          <a:pPr>
            <a:buFont typeface="Arial" panose="020B0604020202020204" pitchFamily="34" charset="0"/>
            <a:buChar char="•"/>
          </a:pPr>
          <a:r>
            <a:rPr lang="en-US" sz="2400" b="0" i="0">
              <a:solidFill>
                <a:schemeClr val="accent2"/>
              </a:solidFill>
            </a:rPr>
            <a:t>7 | </a:t>
          </a:r>
          <a:r>
            <a:rPr lang="en-US" sz="2400" b="1" i="0">
              <a:solidFill>
                <a:schemeClr val="accent2"/>
              </a:solidFill>
            </a:rPr>
            <a:t>Complete Exercises </a:t>
          </a:r>
          <a:r>
            <a:rPr lang="en-US" sz="2400" b="0" i="0">
              <a:solidFill>
                <a:schemeClr val="accent2"/>
              </a:solidFill>
            </a:rPr>
            <a:t>– Prioritize Dashboard Section</a:t>
          </a:r>
          <a:endParaRPr lang="en-US" sz="2400" b="1" i="0">
            <a:solidFill>
              <a:schemeClr val="accent2"/>
            </a:solidFill>
          </a:endParaRPr>
        </a:p>
      </dgm:t>
    </dgm:pt>
    <dgm:pt modelId="{29A22E28-C373-1242-AE94-B200A9C9652E}" type="parTrans" cxnId="{38995ABC-9044-7F47-96A2-F9D77D2526A6}">
      <dgm:prSet/>
      <dgm:spPr/>
      <dgm:t>
        <a:bodyPr/>
        <a:lstStyle/>
        <a:p>
          <a:endParaRPr lang="en-US" sz="1600">
            <a:solidFill>
              <a:srgbClr val="2A446F"/>
            </a:solidFill>
          </a:endParaRPr>
        </a:p>
      </dgm:t>
    </dgm:pt>
    <dgm:pt modelId="{34FFEB8A-0E73-504E-BF67-48B3665E80B2}" type="sibTrans" cxnId="{38995ABC-9044-7F47-96A2-F9D77D2526A6}">
      <dgm:prSet/>
      <dgm:spPr/>
      <dgm:t>
        <a:bodyPr/>
        <a:lstStyle/>
        <a:p>
          <a:endParaRPr lang="en-US" sz="1600">
            <a:solidFill>
              <a:srgbClr val="2A446F"/>
            </a:solidFill>
          </a:endParaRPr>
        </a:p>
      </dgm:t>
    </dgm:pt>
    <dgm:pt modelId="{73EA78F7-D923-2B42-B082-B40B74B9DC95}">
      <dgm:prSet custT="1"/>
      <dgm:spPr/>
      <dgm:t>
        <a:bodyPr/>
        <a:lstStyle/>
        <a:p>
          <a:pPr>
            <a:buFont typeface="Arial" panose="020B0604020202020204" pitchFamily="34" charset="0"/>
            <a:buChar char="•"/>
          </a:pPr>
          <a:r>
            <a:rPr lang="en-US" sz="2400" b="0" i="0">
              <a:solidFill>
                <a:srgbClr val="2A446F"/>
              </a:solidFill>
            </a:rPr>
            <a:t>8 | Knowledge Check</a:t>
          </a:r>
        </a:p>
      </dgm:t>
    </dgm:pt>
    <dgm:pt modelId="{5E3CABC1-85AD-0142-9FE1-83EA71D7FCD9}" type="parTrans" cxnId="{CDE4814D-6CB7-694D-A045-BA2EB052D7BC}">
      <dgm:prSet/>
      <dgm:spPr/>
      <dgm:t>
        <a:bodyPr/>
        <a:lstStyle/>
        <a:p>
          <a:endParaRPr lang="en-US" sz="1600">
            <a:solidFill>
              <a:srgbClr val="2A446F"/>
            </a:solidFill>
          </a:endParaRPr>
        </a:p>
      </dgm:t>
    </dgm:pt>
    <dgm:pt modelId="{17AAFAAE-BF4B-6941-9B7C-33D67E2E40B1}" type="sibTrans" cxnId="{CDE4814D-6CB7-694D-A045-BA2EB052D7BC}">
      <dgm:prSet/>
      <dgm:spPr/>
      <dgm:t>
        <a:bodyPr/>
        <a:lstStyle/>
        <a:p>
          <a:endParaRPr lang="en-US" sz="1600">
            <a:solidFill>
              <a:srgbClr val="2A446F"/>
            </a:solidFill>
          </a:endParaRPr>
        </a:p>
      </dgm:t>
    </dgm:pt>
    <dgm:pt modelId="{0E9D2754-9300-7D42-A08F-AE976318CE93}">
      <dgm:prSet custT="1"/>
      <dgm:spPr/>
      <dgm:t>
        <a:bodyPr/>
        <a:lstStyle/>
        <a:p>
          <a:pPr>
            <a:buFont typeface="Arial" panose="020B0604020202020204" pitchFamily="34" charset="0"/>
            <a:buChar char="•"/>
          </a:pPr>
          <a:r>
            <a:rPr lang="en-US" sz="2400" b="0" i="0">
              <a:solidFill>
                <a:srgbClr val="2A446F"/>
              </a:solidFill>
            </a:rPr>
            <a:t>6 | Explain &amp; Interpret Model</a:t>
          </a:r>
        </a:p>
      </dgm:t>
    </dgm:pt>
    <dgm:pt modelId="{705226BC-5867-9D4B-91B4-E62795504079}" type="parTrans" cxnId="{A83AE836-C445-D445-85BA-8A5C480226D8}">
      <dgm:prSet/>
      <dgm:spPr/>
      <dgm:t>
        <a:bodyPr/>
        <a:lstStyle/>
        <a:p>
          <a:endParaRPr lang="en-US" sz="1600">
            <a:solidFill>
              <a:srgbClr val="2A446F"/>
            </a:solidFill>
          </a:endParaRPr>
        </a:p>
      </dgm:t>
    </dgm:pt>
    <dgm:pt modelId="{550FE497-D690-564E-B3CA-BC9336093545}" type="sibTrans" cxnId="{A83AE836-C445-D445-85BA-8A5C480226D8}">
      <dgm:prSet/>
      <dgm:spPr/>
      <dgm:t>
        <a:bodyPr/>
        <a:lstStyle/>
        <a:p>
          <a:endParaRPr lang="en-US" sz="1600">
            <a:solidFill>
              <a:srgbClr val="2A446F"/>
            </a:solidFill>
          </a:endParaRPr>
        </a:p>
      </dgm:t>
    </dgm:pt>
    <dgm:pt modelId="{42C278B2-2161-CA4E-965D-1E88DBAB3553}">
      <dgm:prSet custT="1"/>
      <dgm:spPr/>
      <dgm:t>
        <a:bodyPr/>
        <a:lstStyle/>
        <a:p>
          <a:pPr>
            <a:buFont typeface="Arial" panose="020B0604020202020204" pitchFamily="34" charset="0"/>
            <a:buChar char="•"/>
          </a:pPr>
          <a:r>
            <a:rPr lang="en-US" sz="2400" b="1" i="0">
              <a:solidFill>
                <a:schemeClr val="accent2"/>
              </a:solidFill>
            </a:rPr>
            <a:t>1 | Prepare The Lab </a:t>
          </a:r>
          <a:r>
            <a:rPr lang="en-US" sz="2400" b="0" i="0">
              <a:solidFill>
                <a:schemeClr val="accent2"/>
              </a:solidFill>
            </a:rPr>
            <a:t>– Launch &amp; Run Notebooks Early</a:t>
          </a:r>
        </a:p>
      </dgm:t>
    </dgm:pt>
    <dgm:pt modelId="{3219157A-848C-E148-873A-22AE34EC7E1A}" type="sibTrans" cxnId="{D69BF3AA-5180-4448-BD57-B4BB5E66D9D4}">
      <dgm:prSet/>
      <dgm:spPr/>
      <dgm:t>
        <a:bodyPr/>
        <a:lstStyle/>
        <a:p>
          <a:endParaRPr lang="en-US" sz="1600">
            <a:solidFill>
              <a:srgbClr val="2A446F"/>
            </a:solidFill>
          </a:endParaRPr>
        </a:p>
      </dgm:t>
    </dgm:pt>
    <dgm:pt modelId="{702CB03E-103B-E74D-A2F4-7270F0F00B29}" type="parTrans" cxnId="{D69BF3AA-5180-4448-BD57-B4BB5E66D9D4}">
      <dgm:prSet/>
      <dgm:spPr/>
      <dgm:t>
        <a:bodyPr/>
        <a:lstStyle/>
        <a:p>
          <a:endParaRPr lang="en-US" sz="1600">
            <a:solidFill>
              <a:srgbClr val="2A446F"/>
            </a:solidFill>
          </a:endParaRPr>
        </a:p>
      </dgm:t>
    </dgm:pt>
    <dgm:pt modelId="{B7F8A83F-3068-C44E-B3AF-514331C80FBA}">
      <dgm:prSet custT="1"/>
      <dgm:spPr/>
      <dgm:t>
        <a:bodyPr/>
        <a:lstStyle/>
        <a:p>
          <a:pPr>
            <a:buFont typeface="Arial" panose="020B0604020202020204" pitchFamily="34" charset="0"/>
            <a:buChar char="•"/>
          </a:pPr>
          <a:r>
            <a:rPr lang="en-US" sz="2400" b="0" i="0">
              <a:solidFill>
                <a:srgbClr val="2A446F"/>
              </a:solidFill>
            </a:rPr>
            <a:t>9 | Summary</a:t>
          </a:r>
        </a:p>
      </dgm:t>
    </dgm:pt>
    <dgm:pt modelId="{698873E1-E46A-284B-A9C7-D9EE85FD8098}" type="parTrans" cxnId="{702D1C12-240A-2541-B699-AFF2357CC978}">
      <dgm:prSet/>
      <dgm:spPr/>
      <dgm:t>
        <a:bodyPr/>
        <a:lstStyle/>
        <a:p>
          <a:endParaRPr lang="en-US" sz="1600"/>
        </a:p>
      </dgm:t>
    </dgm:pt>
    <dgm:pt modelId="{40BF0723-6F13-EF4E-AA70-61E8A31E9EA4}" type="sibTrans" cxnId="{702D1C12-240A-2541-B699-AFF2357CC978}">
      <dgm:prSet/>
      <dgm:spPr/>
      <dgm:t>
        <a:bodyPr/>
        <a:lstStyle/>
        <a:p>
          <a:endParaRPr lang="en-US" sz="1600"/>
        </a:p>
      </dgm:t>
    </dgm:pt>
    <dgm:pt modelId="{286EC44D-B6EA-714D-80C2-4AE49F1A616A}">
      <dgm:prSet custT="1"/>
      <dgm:spPr/>
      <dgm:t>
        <a:bodyPr/>
        <a:lstStyle/>
        <a:p>
          <a:pPr>
            <a:buFont typeface="Arial" panose="020B0604020202020204" pitchFamily="34" charset="0"/>
            <a:buChar char="•"/>
          </a:pPr>
          <a:r>
            <a:rPr lang="en-US" sz="2400" b="0" i="0">
              <a:solidFill>
                <a:srgbClr val="2A446F"/>
              </a:solidFill>
            </a:rPr>
            <a:t>2 | What is a Responsible AI Dashboard?</a:t>
          </a:r>
        </a:p>
      </dgm:t>
    </dgm:pt>
    <dgm:pt modelId="{F2CF0649-3C71-CA43-9937-FD51D3842955}" type="parTrans" cxnId="{8752D05C-D2E8-504D-A45F-6B9253EDD9C4}">
      <dgm:prSet/>
      <dgm:spPr/>
      <dgm:t>
        <a:bodyPr/>
        <a:lstStyle/>
        <a:p>
          <a:endParaRPr lang="en-US" sz="1600"/>
        </a:p>
      </dgm:t>
    </dgm:pt>
    <dgm:pt modelId="{DCBF8CFF-F969-4C45-BAFF-C214F610B37B}" type="sibTrans" cxnId="{8752D05C-D2E8-504D-A45F-6B9253EDD9C4}">
      <dgm:prSet/>
      <dgm:spPr/>
      <dgm:t>
        <a:bodyPr/>
        <a:lstStyle/>
        <a:p>
          <a:endParaRPr lang="en-US" sz="1600"/>
        </a:p>
      </dgm:t>
    </dgm:pt>
    <dgm:pt modelId="{C0F11328-EFD3-47A8-8214-0C9DE1A27A41}" type="pres">
      <dgm:prSet presAssocID="{B204880D-050C-4CCA-973C-FFC84393E98D}" presName="vert0" presStyleCnt="0">
        <dgm:presLayoutVars>
          <dgm:dir/>
          <dgm:animOne val="branch"/>
          <dgm:animLvl val="lvl"/>
        </dgm:presLayoutVars>
      </dgm:prSet>
      <dgm:spPr/>
    </dgm:pt>
    <dgm:pt modelId="{0AFF71CD-465E-E144-8829-96B5112CFBEF}" type="pres">
      <dgm:prSet presAssocID="{42C278B2-2161-CA4E-965D-1E88DBAB3553}" presName="thickLine" presStyleLbl="alignNode1" presStyleIdx="0" presStyleCnt="9"/>
      <dgm:spPr/>
    </dgm:pt>
    <dgm:pt modelId="{7D79A451-082F-DF4F-BCBA-125EABB07448}" type="pres">
      <dgm:prSet presAssocID="{42C278B2-2161-CA4E-965D-1E88DBAB3553}" presName="horz1" presStyleCnt="0"/>
      <dgm:spPr/>
    </dgm:pt>
    <dgm:pt modelId="{B9DF5ECA-D122-A045-AC6B-289645E9AB06}" type="pres">
      <dgm:prSet presAssocID="{42C278B2-2161-CA4E-965D-1E88DBAB3553}" presName="tx1" presStyleLbl="revTx" presStyleIdx="0" presStyleCnt="9"/>
      <dgm:spPr/>
    </dgm:pt>
    <dgm:pt modelId="{5A2E165A-F667-BF4F-B9B5-4444B42CAC67}" type="pres">
      <dgm:prSet presAssocID="{42C278B2-2161-CA4E-965D-1E88DBAB3553}" presName="vert1" presStyleCnt="0"/>
      <dgm:spPr/>
    </dgm:pt>
    <dgm:pt modelId="{55652643-6F4C-CC43-A73D-6AC3EB8B2FC2}" type="pres">
      <dgm:prSet presAssocID="{286EC44D-B6EA-714D-80C2-4AE49F1A616A}" presName="thickLine" presStyleLbl="alignNode1" presStyleIdx="1" presStyleCnt="9"/>
      <dgm:spPr/>
    </dgm:pt>
    <dgm:pt modelId="{30B39943-56C7-8842-B635-35C0C54ED0AA}" type="pres">
      <dgm:prSet presAssocID="{286EC44D-B6EA-714D-80C2-4AE49F1A616A}" presName="horz1" presStyleCnt="0"/>
      <dgm:spPr/>
    </dgm:pt>
    <dgm:pt modelId="{E49915A9-41B6-4440-B6D7-800A0598693D}" type="pres">
      <dgm:prSet presAssocID="{286EC44D-B6EA-714D-80C2-4AE49F1A616A}" presName="tx1" presStyleLbl="revTx" presStyleIdx="1" presStyleCnt="9"/>
      <dgm:spPr/>
    </dgm:pt>
    <dgm:pt modelId="{CCAA8548-A04C-2144-A73B-DE66F25FE947}" type="pres">
      <dgm:prSet presAssocID="{286EC44D-B6EA-714D-80C2-4AE49F1A616A}" presName="vert1" presStyleCnt="0"/>
      <dgm:spPr/>
    </dgm:pt>
    <dgm:pt modelId="{5F999B29-7A53-6C4C-8C46-879A9B836520}" type="pres">
      <dgm:prSet presAssocID="{3912AB58-E42A-6641-9FF7-EAD76E6DA95F}" presName="thickLine" presStyleLbl="alignNode1" presStyleIdx="2" presStyleCnt="9"/>
      <dgm:spPr/>
    </dgm:pt>
    <dgm:pt modelId="{EB73EE8F-C81B-9245-AD12-AA1036924826}" type="pres">
      <dgm:prSet presAssocID="{3912AB58-E42A-6641-9FF7-EAD76E6DA95F}" presName="horz1" presStyleCnt="0"/>
      <dgm:spPr/>
    </dgm:pt>
    <dgm:pt modelId="{037098E8-D75A-0244-8F3D-48787C6EC67C}" type="pres">
      <dgm:prSet presAssocID="{3912AB58-E42A-6641-9FF7-EAD76E6DA95F}" presName="tx1" presStyleLbl="revTx" presStyleIdx="2" presStyleCnt="9"/>
      <dgm:spPr/>
    </dgm:pt>
    <dgm:pt modelId="{57408296-9F05-6843-90C9-F8FFE0A1A9F7}" type="pres">
      <dgm:prSet presAssocID="{3912AB58-E42A-6641-9FF7-EAD76E6DA95F}" presName="vert1" presStyleCnt="0"/>
      <dgm:spPr/>
    </dgm:pt>
    <dgm:pt modelId="{4FC6FF9F-4A49-974F-970C-7D5F83310CDC}" type="pres">
      <dgm:prSet presAssocID="{E2E3C373-21B8-AC4B-B987-CC6A477D6D6F}" presName="thickLine" presStyleLbl="alignNode1" presStyleIdx="3" presStyleCnt="9"/>
      <dgm:spPr/>
    </dgm:pt>
    <dgm:pt modelId="{0A839C09-3D8B-CF42-BB79-B51EDD40B4EC}" type="pres">
      <dgm:prSet presAssocID="{E2E3C373-21B8-AC4B-B987-CC6A477D6D6F}" presName="horz1" presStyleCnt="0"/>
      <dgm:spPr/>
    </dgm:pt>
    <dgm:pt modelId="{FB9912FB-B51F-1842-9D6C-54B6AFF7DE8C}" type="pres">
      <dgm:prSet presAssocID="{E2E3C373-21B8-AC4B-B987-CC6A477D6D6F}" presName="tx1" presStyleLbl="revTx" presStyleIdx="3" presStyleCnt="9"/>
      <dgm:spPr/>
    </dgm:pt>
    <dgm:pt modelId="{BFB97B32-C4DD-4640-A167-555DAA8FF3BA}" type="pres">
      <dgm:prSet presAssocID="{E2E3C373-21B8-AC4B-B987-CC6A477D6D6F}" presName="vert1" presStyleCnt="0"/>
      <dgm:spPr/>
    </dgm:pt>
    <dgm:pt modelId="{740E97AD-DACB-2047-86D6-65FC85DD81E0}" type="pres">
      <dgm:prSet presAssocID="{EA6D9460-DA34-9D44-ADCC-EAF695E282E1}" presName="thickLine" presStyleLbl="alignNode1" presStyleIdx="4" presStyleCnt="9"/>
      <dgm:spPr/>
    </dgm:pt>
    <dgm:pt modelId="{6783FD47-D728-E64B-843B-CB762D4D5D71}" type="pres">
      <dgm:prSet presAssocID="{EA6D9460-DA34-9D44-ADCC-EAF695E282E1}" presName="horz1" presStyleCnt="0"/>
      <dgm:spPr/>
    </dgm:pt>
    <dgm:pt modelId="{07F51A9F-D2F2-164E-827D-9C1575E81B48}" type="pres">
      <dgm:prSet presAssocID="{EA6D9460-DA34-9D44-ADCC-EAF695E282E1}" presName="tx1" presStyleLbl="revTx" presStyleIdx="4" presStyleCnt="9"/>
      <dgm:spPr/>
    </dgm:pt>
    <dgm:pt modelId="{68CAE172-6746-D848-9E0D-2774BAA19FBD}" type="pres">
      <dgm:prSet presAssocID="{EA6D9460-DA34-9D44-ADCC-EAF695E282E1}" presName="vert1" presStyleCnt="0"/>
      <dgm:spPr/>
    </dgm:pt>
    <dgm:pt modelId="{DAF4AFCC-95ED-B24F-8D94-4704D6EE0889}" type="pres">
      <dgm:prSet presAssocID="{0E9D2754-9300-7D42-A08F-AE976318CE93}" presName="thickLine" presStyleLbl="alignNode1" presStyleIdx="5" presStyleCnt="9"/>
      <dgm:spPr/>
    </dgm:pt>
    <dgm:pt modelId="{F3491BC2-9825-8743-A5F8-E1A38E8F494C}" type="pres">
      <dgm:prSet presAssocID="{0E9D2754-9300-7D42-A08F-AE976318CE93}" presName="horz1" presStyleCnt="0"/>
      <dgm:spPr/>
    </dgm:pt>
    <dgm:pt modelId="{BB37F8C7-4520-DE49-8D0A-4CB76666927C}" type="pres">
      <dgm:prSet presAssocID="{0E9D2754-9300-7D42-A08F-AE976318CE93}" presName="tx1" presStyleLbl="revTx" presStyleIdx="5" presStyleCnt="9"/>
      <dgm:spPr/>
    </dgm:pt>
    <dgm:pt modelId="{D1BF138D-C5A9-AF41-B655-FF58F69F7A0C}" type="pres">
      <dgm:prSet presAssocID="{0E9D2754-9300-7D42-A08F-AE976318CE93}" presName="vert1" presStyleCnt="0"/>
      <dgm:spPr/>
    </dgm:pt>
    <dgm:pt modelId="{599A8692-2FA1-764B-8E4F-7B2BADD2C021}" type="pres">
      <dgm:prSet presAssocID="{3B817C4F-ABCF-7844-AE8F-53CAAA23AEC3}" presName="thickLine" presStyleLbl="alignNode1" presStyleIdx="6" presStyleCnt="9"/>
      <dgm:spPr/>
    </dgm:pt>
    <dgm:pt modelId="{26BD3B0D-055C-E541-81A7-31BEDBD5CBEA}" type="pres">
      <dgm:prSet presAssocID="{3B817C4F-ABCF-7844-AE8F-53CAAA23AEC3}" presName="horz1" presStyleCnt="0"/>
      <dgm:spPr/>
    </dgm:pt>
    <dgm:pt modelId="{DD856E76-A90B-324D-B714-A057A92C3A50}" type="pres">
      <dgm:prSet presAssocID="{3B817C4F-ABCF-7844-AE8F-53CAAA23AEC3}" presName="tx1" presStyleLbl="revTx" presStyleIdx="6" presStyleCnt="9"/>
      <dgm:spPr/>
    </dgm:pt>
    <dgm:pt modelId="{676FBFFB-DBF0-4640-9ED6-F99F25A26967}" type="pres">
      <dgm:prSet presAssocID="{3B817C4F-ABCF-7844-AE8F-53CAAA23AEC3}" presName="vert1" presStyleCnt="0"/>
      <dgm:spPr/>
    </dgm:pt>
    <dgm:pt modelId="{A890CF95-30CC-7345-BD61-0C29BA90971A}" type="pres">
      <dgm:prSet presAssocID="{73EA78F7-D923-2B42-B082-B40B74B9DC95}" presName="thickLine" presStyleLbl="alignNode1" presStyleIdx="7" presStyleCnt="9"/>
      <dgm:spPr/>
    </dgm:pt>
    <dgm:pt modelId="{6E8D8050-0FF9-C04B-B733-B473FD2166D4}" type="pres">
      <dgm:prSet presAssocID="{73EA78F7-D923-2B42-B082-B40B74B9DC95}" presName="horz1" presStyleCnt="0"/>
      <dgm:spPr/>
    </dgm:pt>
    <dgm:pt modelId="{929C8AC1-4B7B-2D4F-9B01-47D786314A80}" type="pres">
      <dgm:prSet presAssocID="{73EA78F7-D923-2B42-B082-B40B74B9DC95}" presName="tx1" presStyleLbl="revTx" presStyleIdx="7" presStyleCnt="9"/>
      <dgm:spPr/>
    </dgm:pt>
    <dgm:pt modelId="{62725D64-5A7F-F043-8E1A-4CEC3E4CBC92}" type="pres">
      <dgm:prSet presAssocID="{73EA78F7-D923-2B42-B082-B40B74B9DC95}" presName="vert1" presStyleCnt="0"/>
      <dgm:spPr/>
    </dgm:pt>
    <dgm:pt modelId="{AF08C9EC-C605-7C4C-B1BD-E2E98DD1515C}" type="pres">
      <dgm:prSet presAssocID="{B7F8A83F-3068-C44E-B3AF-514331C80FBA}" presName="thickLine" presStyleLbl="alignNode1" presStyleIdx="8" presStyleCnt="9"/>
      <dgm:spPr/>
    </dgm:pt>
    <dgm:pt modelId="{6538A74B-C9FA-444F-9D2D-1BC57952DDAB}" type="pres">
      <dgm:prSet presAssocID="{B7F8A83F-3068-C44E-B3AF-514331C80FBA}" presName="horz1" presStyleCnt="0"/>
      <dgm:spPr/>
    </dgm:pt>
    <dgm:pt modelId="{A9D9FF7C-A041-2042-8190-E758B8B8485E}" type="pres">
      <dgm:prSet presAssocID="{B7F8A83F-3068-C44E-B3AF-514331C80FBA}" presName="tx1" presStyleLbl="revTx" presStyleIdx="8" presStyleCnt="9"/>
      <dgm:spPr/>
    </dgm:pt>
    <dgm:pt modelId="{F8655FEF-258F-BD48-A28E-600399AAC475}" type="pres">
      <dgm:prSet presAssocID="{B7F8A83F-3068-C44E-B3AF-514331C80FBA}" presName="vert1" presStyleCnt="0"/>
      <dgm:spPr/>
    </dgm:pt>
  </dgm:ptLst>
  <dgm:cxnLst>
    <dgm:cxn modelId="{702D1C12-240A-2541-B699-AFF2357CC978}" srcId="{B204880D-050C-4CCA-973C-FFC84393E98D}" destId="{B7F8A83F-3068-C44E-B3AF-514331C80FBA}" srcOrd="8" destOrd="0" parTransId="{698873E1-E46A-284B-A9C7-D9EE85FD8098}" sibTransId="{40BF0723-6F13-EF4E-AA70-61E8A31E9EA4}"/>
    <dgm:cxn modelId="{75DCD113-1D50-D841-A294-0D2B469ED5F5}" type="presOf" srcId="{3912AB58-E42A-6641-9FF7-EAD76E6DA95F}" destId="{037098E8-D75A-0244-8F3D-48787C6EC67C}" srcOrd="0" destOrd="0" presId="urn:microsoft.com/office/officeart/2008/layout/LinedList"/>
    <dgm:cxn modelId="{27CBDD1A-88AE-DA44-A780-0EFB48A1FA59}" type="presOf" srcId="{73EA78F7-D923-2B42-B082-B40B74B9DC95}" destId="{929C8AC1-4B7B-2D4F-9B01-47D786314A80}" srcOrd="0" destOrd="0" presId="urn:microsoft.com/office/officeart/2008/layout/LinedList"/>
    <dgm:cxn modelId="{A83AE836-C445-D445-85BA-8A5C480226D8}" srcId="{B204880D-050C-4CCA-973C-FFC84393E98D}" destId="{0E9D2754-9300-7D42-A08F-AE976318CE93}" srcOrd="5" destOrd="0" parTransId="{705226BC-5867-9D4B-91B4-E62795504079}" sibTransId="{550FE497-D690-564E-B3CA-BC9336093545}"/>
    <dgm:cxn modelId="{DF4FFA45-BD21-044E-84EF-DF3E8EC65E99}" type="presOf" srcId="{3B817C4F-ABCF-7844-AE8F-53CAAA23AEC3}" destId="{DD856E76-A90B-324D-B714-A057A92C3A50}" srcOrd="0" destOrd="0" presId="urn:microsoft.com/office/officeart/2008/layout/LinedList"/>
    <dgm:cxn modelId="{CDE4814D-6CB7-694D-A045-BA2EB052D7BC}" srcId="{B204880D-050C-4CCA-973C-FFC84393E98D}" destId="{73EA78F7-D923-2B42-B082-B40B74B9DC95}" srcOrd="7" destOrd="0" parTransId="{5E3CABC1-85AD-0142-9FE1-83EA71D7FCD9}" sibTransId="{17AAFAAE-BF4B-6941-9B7C-33D67E2E40B1}"/>
    <dgm:cxn modelId="{F23A3454-E581-4361-9205-61DBB8375AA7}" type="presOf" srcId="{B204880D-050C-4CCA-973C-FFC84393E98D}" destId="{C0F11328-EFD3-47A8-8214-0C9DE1A27A41}" srcOrd="0" destOrd="0" presId="urn:microsoft.com/office/officeart/2008/layout/LinedList"/>
    <dgm:cxn modelId="{3A80365C-3372-3941-897E-34C82C1F50A8}" type="presOf" srcId="{42C278B2-2161-CA4E-965D-1E88DBAB3553}" destId="{B9DF5ECA-D122-A045-AC6B-289645E9AB06}" srcOrd="0" destOrd="0" presId="urn:microsoft.com/office/officeart/2008/layout/LinedList"/>
    <dgm:cxn modelId="{8752D05C-D2E8-504D-A45F-6B9253EDD9C4}" srcId="{B204880D-050C-4CCA-973C-FFC84393E98D}" destId="{286EC44D-B6EA-714D-80C2-4AE49F1A616A}" srcOrd="1" destOrd="0" parTransId="{F2CF0649-3C71-CA43-9937-FD51D3842955}" sibTransId="{DCBF8CFF-F969-4C45-BAFF-C214F610B37B}"/>
    <dgm:cxn modelId="{F0800A6D-D8E8-F743-A987-67F5DC5517E1}" srcId="{B204880D-050C-4CCA-973C-FFC84393E98D}" destId="{3912AB58-E42A-6641-9FF7-EAD76E6DA95F}" srcOrd="2" destOrd="0" parTransId="{9EF48DAC-FD75-E846-8701-C6083CBCC219}" sibTransId="{3124D5F7-FC3C-B94E-9F2C-AAE4CC5124AF}"/>
    <dgm:cxn modelId="{0789427A-83EF-EE49-822C-57815A7ED8AC}" type="presOf" srcId="{B7F8A83F-3068-C44E-B3AF-514331C80FBA}" destId="{A9D9FF7C-A041-2042-8190-E758B8B8485E}" srcOrd="0" destOrd="0" presId="urn:microsoft.com/office/officeart/2008/layout/LinedList"/>
    <dgm:cxn modelId="{AC01AE7A-1978-7D4D-B54B-165019B8FAC3}" type="presOf" srcId="{EA6D9460-DA34-9D44-ADCC-EAF695E282E1}" destId="{07F51A9F-D2F2-164E-827D-9C1575E81B48}" srcOrd="0" destOrd="0" presId="urn:microsoft.com/office/officeart/2008/layout/LinedList"/>
    <dgm:cxn modelId="{80D6AA8C-C30F-E84C-AB0B-F70C77BC5DE4}" srcId="{B204880D-050C-4CCA-973C-FFC84393E98D}" destId="{EA6D9460-DA34-9D44-ADCC-EAF695E282E1}" srcOrd="4" destOrd="0" parTransId="{5A9E3AE2-EFF5-6C41-A59A-65BDDD855935}" sibTransId="{A2D0866F-CBD8-124B-915D-8867BA1D0EE4}"/>
    <dgm:cxn modelId="{47A3FB95-2DA0-474B-931D-7F1BB9B4E58C}" type="presOf" srcId="{E2E3C373-21B8-AC4B-B987-CC6A477D6D6F}" destId="{FB9912FB-B51F-1842-9D6C-54B6AFF7DE8C}" srcOrd="0" destOrd="0" presId="urn:microsoft.com/office/officeart/2008/layout/LinedList"/>
    <dgm:cxn modelId="{D69BF3AA-5180-4448-BD57-B4BB5E66D9D4}" srcId="{B204880D-050C-4CCA-973C-FFC84393E98D}" destId="{42C278B2-2161-CA4E-965D-1E88DBAB3553}" srcOrd="0" destOrd="0" parTransId="{702CB03E-103B-E74D-A2F4-7270F0F00B29}" sibTransId="{3219157A-848C-E148-873A-22AE34EC7E1A}"/>
    <dgm:cxn modelId="{F729E9AE-99C8-394D-8096-B43D21BEDDE6}" type="presOf" srcId="{0E9D2754-9300-7D42-A08F-AE976318CE93}" destId="{BB37F8C7-4520-DE49-8D0A-4CB76666927C}" srcOrd="0" destOrd="0" presId="urn:microsoft.com/office/officeart/2008/layout/LinedList"/>
    <dgm:cxn modelId="{3AB50FB1-365E-C64E-AB56-60796762580B}" type="presOf" srcId="{286EC44D-B6EA-714D-80C2-4AE49F1A616A}" destId="{E49915A9-41B6-4440-B6D7-800A0598693D}" srcOrd="0" destOrd="0" presId="urn:microsoft.com/office/officeart/2008/layout/LinedList"/>
    <dgm:cxn modelId="{38995ABC-9044-7F47-96A2-F9D77D2526A6}" srcId="{B204880D-050C-4CCA-973C-FFC84393E98D}" destId="{3B817C4F-ABCF-7844-AE8F-53CAAA23AEC3}" srcOrd="6" destOrd="0" parTransId="{29A22E28-C373-1242-AE94-B200A9C9652E}" sibTransId="{34FFEB8A-0E73-504E-BF67-48B3665E80B2}"/>
    <dgm:cxn modelId="{746437D9-157B-F845-B4B8-8322246F337B}" srcId="{B204880D-050C-4CCA-973C-FFC84393E98D}" destId="{E2E3C373-21B8-AC4B-B987-CC6A477D6D6F}" srcOrd="3" destOrd="0" parTransId="{6DFBB993-B12C-014F-BDD3-A997D3D4A761}" sibTransId="{33D473BA-E956-8644-8230-2DB42AD6A9A1}"/>
    <dgm:cxn modelId="{2B32425B-6EA5-1444-8F2D-A57C2A6A44E7}" type="presParOf" srcId="{C0F11328-EFD3-47A8-8214-0C9DE1A27A41}" destId="{0AFF71CD-465E-E144-8829-96B5112CFBEF}" srcOrd="0" destOrd="0" presId="urn:microsoft.com/office/officeart/2008/layout/LinedList"/>
    <dgm:cxn modelId="{BF7FB75E-7FCF-FF43-B076-F734F0E18C05}" type="presParOf" srcId="{C0F11328-EFD3-47A8-8214-0C9DE1A27A41}" destId="{7D79A451-082F-DF4F-BCBA-125EABB07448}" srcOrd="1" destOrd="0" presId="urn:microsoft.com/office/officeart/2008/layout/LinedList"/>
    <dgm:cxn modelId="{461EB133-22D5-E349-A35F-C43B0910DA10}" type="presParOf" srcId="{7D79A451-082F-DF4F-BCBA-125EABB07448}" destId="{B9DF5ECA-D122-A045-AC6B-289645E9AB06}" srcOrd="0" destOrd="0" presId="urn:microsoft.com/office/officeart/2008/layout/LinedList"/>
    <dgm:cxn modelId="{4465B6E6-0F46-F54E-B903-E442819C896F}" type="presParOf" srcId="{7D79A451-082F-DF4F-BCBA-125EABB07448}" destId="{5A2E165A-F667-BF4F-B9B5-4444B42CAC67}" srcOrd="1" destOrd="0" presId="urn:microsoft.com/office/officeart/2008/layout/LinedList"/>
    <dgm:cxn modelId="{3235EF47-B113-3F4A-B233-3EC42606F3C1}" type="presParOf" srcId="{C0F11328-EFD3-47A8-8214-0C9DE1A27A41}" destId="{55652643-6F4C-CC43-A73D-6AC3EB8B2FC2}" srcOrd="2" destOrd="0" presId="urn:microsoft.com/office/officeart/2008/layout/LinedList"/>
    <dgm:cxn modelId="{C0E6FD3F-B8C7-354A-BBD0-EF6D61184177}" type="presParOf" srcId="{C0F11328-EFD3-47A8-8214-0C9DE1A27A41}" destId="{30B39943-56C7-8842-B635-35C0C54ED0AA}" srcOrd="3" destOrd="0" presId="urn:microsoft.com/office/officeart/2008/layout/LinedList"/>
    <dgm:cxn modelId="{D8BD3DF6-3FE3-204D-BEDE-9F3721FB3242}" type="presParOf" srcId="{30B39943-56C7-8842-B635-35C0C54ED0AA}" destId="{E49915A9-41B6-4440-B6D7-800A0598693D}" srcOrd="0" destOrd="0" presId="urn:microsoft.com/office/officeart/2008/layout/LinedList"/>
    <dgm:cxn modelId="{2640D529-076D-2C4A-A42A-FBFC4905287B}" type="presParOf" srcId="{30B39943-56C7-8842-B635-35C0C54ED0AA}" destId="{CCAA8548-A04C-2144-A73B-DE66F25FE947}" srcOrd="1" destOrd="0" presId="urn:microsoft.com/office/officeart/2008/layout/LinedList"/>
    <dgm:cxn modelId="{E728FE22-1CE4-2E43-99B7-15B34C173921}" type="presParOf" srcId="{C0F11328-EFD3-47A8-8214-0C9DE1A27A41}" destId="{5F999B29-7A53-6C4C-8C46-879A9B836520}" srcOrd="4" destOrd="0" presId="urn:microsoft.com/office/officeart/2008/layout/LinedList"/>
    <dgm:cxn modelId="{BCCB1394-D08D-E34A-AF40-EA9F1D014484}" type="presParOf" srcId="{C0F11328-EFD3-47A8-8214-0C9DE1A27A41}" destId="{EB73EE8F-C81B-9245-AD12-AA1036924826}" srcOrd="5" destOrd="0" presId="urn:microsoft.com/office/officeart/2008/layout/LinedList"/>
    <dgm:cxn modelId="{3673E883-B380-6341-A9FC-F19E8C74E133}" type="presParOf" srcId="{EB73EE8F-C81B-9245-AD12-AA1036924826}" destId="{037098E8-D75A-0244-8F3D-48787C6EC67C}" srcOrd="0" destOrd="0" presId="urn:microsoft.com/office/officeart/2008/layout/LinedList"/>
    <dgm:cxn modelId="{B5A487DD-E3FF-C040-8D67-343B4301616C}" type="presParOf" srcId="{EB73EE8F-C81B-9245-AD12-AA1036924826}" destId="{57408296-9F05-6843-90C9-F8FFE0A1A9F7}" srcOrd="1" destOrd="0" presId="urn:microsoft.com/office/officeart/2008/layout/LinedList"/>
    <dgm:cxn modelId="{CFD8E581-DE67-C643-940C-6C61254D9014}" type="presParOf" srcId="{C0F11328-EFD3-47A8-8214-0C9DE1A27A41}" destId="{4FC6FF9F-4A49-974F-970C-7D5F83310CDC}" srcOrd="6" destOrd="0" presId="urn:microsoft.com/office/officeart/2008/layout/LinedList"/>
    <dgm:cxn modelId="{49140EDF-82A2-6C4A-8D6D-4EB73F62B16C}" type="presParOf" srcId="{C0F11328-EFD3-47A8-8214-0C9DE1A27A41}" destId="{0A839C09-3D8B-CF42-BB79-B51EDD40B4EC}" srcOrd="7" destOrd="0" presId="urn:microsoft.com/office/officeart/2008/layout/LinedList"/>
    <dgm:cxn modelId="{3E770F26-5C1B-2B41-9992-77420B1D5490}" type="presParOf" srcId="{0A839C09-3D8B-CF42-BB79-B51EDD40B4EC}" destId="{FB9912FB-B51F-1842-9D6C-54B6AFF7DE8C}" srcOrd="0" destOrd="0" presId="urn:microsoft.com/office/officeart/2008/layout/LinedList"/>
    <dgm:cxn modelId="{29E3A0B2-EF45-4742-BDD3-2A5A22952D07}" type="presParOf" srcId="{0A839C09-3D8B-CF42-BB79-B51EDD40B4EC}" destId="{BFB97B32-C4DD-4640-A167-555DAA8FF3BA}" srcOrd="1" destOrd="0" presId="urn:microsoft.com/office/officeart/2008/layout/LinedList"/>
    <dgm:cxn modelId="{B97A5CD3-4EC1-DF4F-83D1-8E220B93A74E}" type="presParOf" srcId="{C0F11328-EFD3-47A8-8214-0C9DE1A27A41}" destId="{740E97AD-DACB-2047-86D6-65FC85DD81E0}" srcOrd="8" destOrd="0" presId="urn:microsoft.com/office/officeart/2008/layout/LinedList"/>
    <dgm:cxn modelId="{81E78162-0F0E-8F44-A0CA-9DD2F47ABBAF}" type="presParOf" srcId="{C0F11328-EFD3-47A8-8214-0C9DE1A27A41}" destId="{6783FD47-D728-E64B-843B-CB762D4D5D71}" srcOrd="9" destOrd="0" presId="urn:microsoft.com/office/officeart/2008/layout/LinedList"/>
    <dgm:cxn modelId="{54340456-182C-954D-8CAE-82E69679FC4D}" type="presParOf" srcId="{6783FD47-D728-E64B-843B-CB762D4D5D71}" destId="{07F51A9F-D2F2-164E-827D-9C1575E81B48}" srcOrd="0" destOrd="0" presId="urn:microsoft.com/office/officeart/2008/layout/LinedList"/>
    <dgm:cxn modelId="{91393B89-99BF-3546-A396-ADEC229539BE}" type="presParOf" srcId="{6783FD47-D728-E64B-843B-CB762D4D5D71}" destId="{68CAE172-6746-D848-9E0D-2774BAA19FBD}" srcOrd="1" destOrd="0" presId="urn:microsoft.com/office/officeart/2008/layout/LinedList"/>
    <dgm:cxn modelId="{EC6746C7-2764-6248-A49D-18B6C9CF291C}" type="presParOf" srcId="{C0F11328-EFD3-47A8-8214-0C9DE1A27A41}" destId="{DAF4AFCC-95ED-B24F-8D94-4704D6EE0889}" srcOrd="10" destOrd="0" presId="urn:microsoft.com/office/officeart/2008/layout/LinedList"/>
    <dgm:cxn modelId="{1B68B0C8-B722-9C4C-953F-545C2279D3AF}" type="presParOf" srcId="{C0F11328-EFD3-47A8-8214-0C9DE1A27A41}" destId="{F3491BC2-9825-8743-A5F8-E1A38E8F494C}" srcOrd="11" destOrd="0" presId="urn:microsoft.com/office/officeart/2008/layout/LinedList"/>
    <dgm:cxn modelId="{B477F62C-65FA-F94B-AE20-51FF78028F4A}" type="presParOf" srcId="{F3491BC2-9825-8743-A5F8-E1A38E8F494C}" destId="{BB37F8C7-4520-DE49-8D0A-4CB76666927C}" srcOrd="0" destOrd="0" presId="urn:microsoft.com/office/officeart/2008/layout/LinedList"/>
    <dgm:cxn modelId="{3AB7713E-5C80-1C46-ADCC-653B46D6EDB8}" type="presParOf" srcId="{F3491BC2-9825-8743-A5F8-E1A38E8F494C}" destId="{D1BF138D-C5A9-AF41-B655-FF58F69F7A0C}" srcOrd="1" destOrd="0" presId="urn:microsoft.com/office/officeart/2008/layout/LinedList"/>
    <dgm:cxn modelId="{BAEB6F49-6CA8-D148-8A06-FFDBF3276952}" type="presParOf" srcId="{C0F11328-EFD3-47A8-8214-0C9DE1A27A41}" destId="{599A8692-2FA1-764B-8E4F-7B2BADD2C021}" srcOrd="12" destOrd="0" presId="urn:microsoft.com/office/officeart/2008/layout/LinedList"/>
    <dgm:cxn modelId="{6FA1878F-F302-804D-A84A-B28DCB57B038}" type="presParOf" srcId="{C0F11328-EFD3-47A8-8214-0C9DE1A27A41}" destId="{26BD3B0D-055C-E541-81A7-31BEDBD5CBEA}" srcOrd="13" destOrd="0" presId="urn:microsoft.com/office/officeart/2008/layout/LinedList"/>
    <dgm:cxn modelId="{0EB1A437-9CB3-9545-9AF0-B78EF73DC9E3}" type="presParOf" srcId="{26BD3B0D-055C-E541-81A7-31BEDBD5CBEA}" destId="{DD856E76-A90B-324D-B714-A057A92C3A50}" srcOrd="0" destOrd="0" presId="urn:microsoft.com/office/officeart/2008/layout/LinedList"/>
    <dgm:cxn modelId="{2C40972D-DB4B-324D-A22D-7D3552713F1D}" type="presParOf" srcId="{26BD3B0D-055C-E541-81A7-31BEDBD5CBEA}" destId="{676FBFFB-DBF0-4640-9ED6-F99F25A26967}" srcOrd="1" destOrd="0" presId="urn:microsoft.com/office/officeart/2008/layout/LinedList"/>
    <dgm:cxn modelId="{E86699EB-D404-1F4D-8586-5898D5959952}" type="presParOf" srcId="{C0F11328-EFD3-47A8-8214-0C9DE1A27A41}" destId="{A890CF95-30CC-7345-BD61-0C29BA90971A}" srcOrd="14" destOrd="0" presId="urn:microsoft.com/office/officeart/2008/layout/LinedList"/>
    <dgm:cxn modelId="{1AF4126F-F71A-E347-9992-3E4EC231646B}" type="presParOf" srcId="{C0F11328-EFD3-47A8-8214-0C9DE1A27A41}" destId="{6E8D8050-0FF9-C04B-B733-B473FD2166D4}" srcOrd="15" destOrd="0" presId="urn:microsoft.com/office/officeart/2008/layout/LinedList"/>
    <dgm:cxn modelId="{DF272662-4D63-5C4F-8543-01BFAA19928A}" type="presParOf" srcId="{6E8D8050-0FF9-C04B-B733-B473FD2166D4}" destId="{929C8AC1-4B7B-2D4F-9B01-47D786314A80}" srcOrd="0" destOrd="0" presId="urn:microsoft.com/office/officeart/2008/layout/LinedList"/>
    <dgm:cxn modelId="{E29654AB-B908-DA42-AFB0-CCDDAFF97AAE}" type="presParOf" srcId="{6E8D8050-0FF9-C04B-B733-B473FD2166D4}" destId="{62725D64-5A7F-F043-8E1A-4CEC3E4CBC92}" srcOrd="1" destOrd="0" presId="urn:microsoft.com/office/officeart/2008/layout/LinedList"/>
    <dgm:cxn modelId="{D09169B7-706A-5E4D-884A-3AD01ABB58B7}" type="presParOf" srcId="{C0F11328-EFD3-47A8-8214-0C9DE1A27A41}" destId="{AF08C9EC-C605-7C4C-B1BD-E2E98DD1515C}" srcOrd="16" destOrd="0" presId="urn:microsoft.com/office/officeart/2008/layout/LinedList"/>
    <dgm:cxn modelId="{CEFAC794-9638-904A-9A70-A6979A22202B}" type="presParOf" srcId="{C0F11328-EFD3-47A8-8214-0C9DE1A27A41}" destId="{6538A74B-C9FA-444F-9D2D-1BC57952DDAB}" srcOrd="17" destOrd="0" presId="urn:microsoft.com/office/officeart/2008/layout/LinedList"/>
    <dgm:cxn modelId="{05B5ED5F-02AD-6740-9D0C-3EDC9144EF27}" type="presParOf" srcId="{6538A74B-C9FA-444F-9D2D-1BC57952DDAB}" destId="{A9D9FF7C-A041-2042-8190-E758B8B8485E}" srcOrd="0" destOrd="0" presId="urn:microsoft.com/office/officeart/2008/layout/LinedList"/>
    <dgm:cxn modelId="{BB65C071-6DE4-F24D-8BDE-A25F7B33C6C6}" type="presParOf" srcId="{6538A74B-C9FA-444F-9D2D-1BC57952DDAB}" destId="{F8655FEF-258F-BD48-A28E-600399AAC475}" srcOrd="1" destOrd="0" presId="urn:microsoft.com/office/officeart/2008/layout/LinedList"/>
  </dgm:cxnLst>
  <dgm:bg/>
  <dgm:whole>
    <a:ln w="28575"/>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04880D-050C-4CCA-973C-FFC84393E98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3912AB58-E42A-6641-9FF7-EAD76E6DA95F}">
      <dgm:prSet custT="1"/>
      <dgm:spPr/>
      <dgm:t>
        <a:bodyPr/>
        <a:lstStyle/>
        <a:p>
          <a:pPr>
            <a:buFont typeface="Arial" panose="020B0604020202020204" pitchFamily="34" charset="0"/>
            <a:buChar char="•"/>
          </a:pPr>
          <a:r>
            <a:rPr lang="en-US" sz="2400" b="0" i="0">
              <a:solidFill>
                <a:srgbClr val="2A446F"/>
              </a:solidFill>
            </a:rPr>
            <a:t>3 | Error Analysis On A Model</a:t>
          </a:r>
        </a:p>
      </dgm:t>
    </dgm:pt>
    <dgm:pt modelId="{9EF48DAC-FD75-E846-8701-C6083CBCC219}" type="parTrans" cxnId="{F0800A6D-D8E8-F743-A987-67F5DC5517E1}">
      <dgm:prSet/>
      <dgm:spPr/>
      <dgm:t>
        <a:bodyPr/>
        <a:lstStyle/>
        <a:p>
          <a:endParaRPr lang="en-US" sz="1600">
            <a:solidFill>
              <a:srgbClr val="2A446F"/>
            </a:solidFill>
          </a:endParaRPr>
        </a:p>
      </dgm:t>
    </dgm:pt>
    <dgm:pt modelId="{3124D5F7-FC3C-B94E-9F2C-AAE4CC5124AF}" type="sibTrans" cxnId="{F0800A6D-D8E8-F743-A987-67F5DC5517E1}">
      <dgm:prSet/>
      <dgm:spPr/>
      <dgm:t>
        <a:bodyPr/>
        <a:lstStyle/>
        <a:p>
          <a:endParaRPr lang="en-US" sz="1600">
            <a:solidFill>
              <a:srgbClr val="2A446F"/>
            </a:solidFill>
          </a:endParaRPr>
        </a:p>
      </dgm:t>
    </dgm:pt>
    <dgm:pt modelId="{E2E3C373-21B8-AC4B-B987-CC6A477D6D6F}">
      <dgm:prSet custT="1"/>
      <dgm:spPr/>
      <dgm:t>
        <a:bodyPr/>
        <a:lstStyle/>
        <a:p>
          <a:pPr>
            <a:buFont typeface="Arial" panose="020B0604020202020204" pitchFamily="34" charset="0"/>
            <a:buChar char="•"/>
          </a:pPr>
          <a:r>
            <a:rPr lang="en-US" sz="2400" b="0" i="0">
              <a:solidFill>
                <a:srgbClr val="2A446F"/>
              </a:solidFill>
            </a:rPr>
            <a:t>4 | Find Model Performance Inconsistencies</a:t>
          </a:r>
        </a:p>
      </dgm:t>
    </dgm:pt>
    <dgm:pt modelId="{6DFBB993-B12C-014F-BDD3-A997D3D4A761}" type="parTrans" cxnId="{746437D9-157B-F845-B4B8-8322246F337B}">
      <dgm:prSet/>
      <dgm:spPr/>
      <dgm:t>
        <a:bodyPr/>
        <a:lstStyle/>
        <a:p>
          <a:endParaRPr lang="en-US" sz="1600">
            <a:solidFill>
              <a:srgbClr val="2A446F"/>
            </a:solidFill>
          </a:endParaRPr>
        </a:p>
      </dgm:t>
    </dgm:pt>
    <dgm:pt modelId="{33D473BA-E956-8644-8230-2DB42AD6A9A1}" type="sibTrans" cxnId="{746437D9-157B-F845-B4B8-8322246F337B}">
      <dgm:prSet/>
      <dgm:spPr/>
      <dgm:t>
        <a:bodyPr/>
        <a:lstStyle/>
        <a:p>
          <a:endParaRPr lang="en-US" sz="1600">
            <a:solidFill>
              <a:srgbClr val="2A446F"/>
            </a:solidFill>
          </a:endParaRPr>
        </a:p>
      </dgm:t>
    </dgm:pt>
    <dgm:pt modelId="{EA6D9460-DA34-9D44-ADCC-EAF695E282E1}">
      <dgm:prSet custT="1"/>
      <dgm:spPr/>
      <dgm:t>
        <a:bodyPr/>
        <a:lstStyle/>
        <a:p>
          <a:pPr>
            <a:buFont typeface="Arial" panose="020B0604020202020204" pitchFamily="34" charset="0"/>
            <a:buChar char="•"/>
          </a:pPr>
          <a:r>
            <a:rPr lang="en-US" sz="2400" b="0" i="0">
              <a:solidFill>
                <a:srgbClr val="2A446F"/>
              </a:solidFill>
            </a:rPr>
            <a:t>5 | Expose Data Biases</a:t>
          </a:r>
        </a:p>
      </dgm:t>
    </dgm:pt>
    <dgm:pt modelId="{5A9E3AE2-EFF5-6C41-A59A-65BDDD855935}" type="parTrans" cxnId="{80D6AA8C-C30F-E84C-AB0B-F70C77BC5DE4}">
      <dgm:prSet/>
      <dgm:spPr/>
      <dgm:t>
        <a:bodyPr/>
        <a:lstStyle/>
        <a:p>
          <a:endParaRPr lang="en-US" sz="1600">
            <a:solidFill>
              <a:srgbClr val="2A446F"/>
            </a:solidFill>
          </a:endParaRPr>
        </a:p>
      </dgm:t>
    </dgm:pt>
    <dgm:pt modelId="{A2D0866F-CBD8-124B-915D-8867BA1D0EE4}" type="sibTrans" cxnId="{80D6AA8C-C30F-E84C-AB0B-F70C77BC5DE4}">
      <dgm:prSet/>
      <dgm:spPr/>
      <dgm:t>
        <a:bodyPr/>
        <a:lstStyle/>
        <a:p>
          <a:endParaRPr lang="en-US" sz="1600">
            <a:solidFill>
              <a:srgbClr val="2A446F"/>
            </a:solidFill>
          </a:endParaRPr>
        </a:p>
      </dgm:t>
    </dgm:pt>
    <dgm:pt modelId="{3B817C4F-ABCF-7844-AE8F-53CAAA23AEC3}">
      <dgm:prSet custT="1"/>
      <dgm:spPr/>
      <dgm:t>
        <a:bodyPr/>
        <a:lstStyle/>
        <a:p>
          <a:pPr>
            <a:buFont typeface="Arial" panose="020B0604020202020204" pitchFamily="34" charset="0"/>
            <a:buChar char="•"/>
          </a:pPr>
          <a:r>
            <a:rPr lang="en-US" sz="2400" b="0" i="0">
              <a:solidFill>
                <a:srgbClr val="2A446F"/>
              </a:solidFill>
            </a:rPr>
            <a:t>7 | Complete Exercises – Prioritize Dashboard Section</a:t>
          </a:r>
        </a:p>
      </dgm:t>
    </dgm:pt>
    <dgm:pt modelId="{29A22E28-C373-1242-AE94-B200A9C9652E}" type="parTrans" cxnId="{38995ABC-9044-7F47-96A2-F9D77D2526A6}">
      <dgm:prSet/>
      <dgm:spPr/>
      <dgm:t>
        <a:bodyPr/>
        <a:lstStyle/>
        <a:p>
          <a:endParaRPr lang="en-US" sz="1600">
            <a:solidFill>
              <a:srgbClr val="2A446F"/>
            </a:solidFill>
          </a:endParaRPr>
        </a:p>
      </dgm:t>
    </dgm:pt>
    <dgm:pt modelId="{34FFEB8A-0E73-504E-BF67-48B3665E80B2}" type="sibTrans" cxnId="{38995ABC-9044-7F47-96A2-F9D77D2526A6}">
      <dgm:prSet/>
      <dgm:spPr/>
      <dgm:t>
        <a:bodyPr/>
        <a:lstStyle/>
        <a:p>
          <a:endParaRPr lang="en-US" sz="1600">
            <a:solidFill>
              <a:srgbClr val="2A446F"/>
            </a:solidFill>
          </a:endParaRPr>
        </a:p>
      </dgm:t>
    </dgm:pt>
    <dgm:pt modelId="{73EA78F7-D923-2B42-B082-B40B74B9DC95}">
      <dgm:prSet custT="1"/>
      <dgm:spPr/>
      <dgm:t>
        <a:bodyPr/>
        <a:lstStyle/>
        <a:p>
          <a:pPr>
            <a:buFont typeface="Arial" panose="020B0604020202020204" pitchFamily="34" charset="0"/>
            <a:buChar char="•"/>
          </a:pPr>
          <a:r>
            <a:rPr lang="en-US" sz="2400" b="0" i="0">
              <a:solidFill>
                <a:srgbClr val="2A446F"/>
              </a:solidFill>
            </a:rPr>
            <a:t>8 | Knowledge Check</a:t>
          </a:r>
        </a:p>
      </dgm:t>
    </dgm:pt>
    <dgm:pt modelId="{5E3CABC1-85AD-0142-9FE1-83EA71D7FCD9}" type="parTrans" cxnId="{CDE4814D-6CB7-694D-A045-BA2EB052D7BC}">
      <dgm:prSet/>
      <dgm:spPr/>
      <dgm:t>
        <a:bodyPr/>
        <a:lstStyle/>
        <a:p>
          <a:endParaRPr lang="en-US" sz="1600">
            <a:solidFill>
              <a:srgbClr val="2A446F"/>
            </a:solidFill>
          </a:endParaRPr>
        </a:p>
      </dgm:t>
    </dgm:pt>
    <dgm:pt modelId="{17AAFAAE-BF4B-6941-9B7C-33D67E2E40B1}" type="sibTrans" cxnId="{CDE4814D-6CB7-694D-A045-BA2EB052D7BC}">
      <dgm:prSet/>
      <dgm:spPr/>
      <dgm:t>
        <a:bodyPr/>
        <a:lstStyle/>
        <a:p>
          <a:endParaRPr lang="en-US" sz="1600">
            <a:solidFill>
              <a:srgbClr val="2A446F"/>
            </a:solidFill>
          </a:endParaRPr>
        </a:p>
      </dgm:t>
    </dgm:pt>
    <dgm:pt modelId="{0E9D2754-9300-7D42-A08F-AE976318CE93}">
      <dgm:prSet custT="1"/>
      <dgm:spPr/>
      <dgm:t>
        <a:bodyPr/>
        <a:lstStyle/>
        <a:p>
          <a:pPr>
            <a:buFont typeface="Arial" panose="020B0604020202020204" pitchFamily="34" charset="0"/>
            <a:buChar char="•"/>
          </a:pPr>
          <a:r>
            <a:rPr lang="en-US" sz="2400" b="0" i="0">
              <a:solidFill>
                <a:srgbClr val="2A446F"/>
              </a:solidFill>
            </a:rPr>
            <a:t>6 | Explain &amp; Interpret Model</a:t>
          </a:r>
        </a:p>
      </dgm:t>
    </dgm:pt>
    <dgm:pt modelId="{705226BC-5867-9D4B-91B4-E62795504079}" type="parTrans" cxnId="{A83AE836-C445-D445-85BA-8A5C480226D8}">
      <dgm:prSet/>
      <dgm:spPr/>
      <dgm:t>
        <a:bodyPr/>
        <a:lstStyle/>
        <a:p>
          <a:endParaRPr lang="en-US" sz="1600">
            <a:solidFill>
              <a:srgbClr val="2A446F"/>
            </a:solidFill>
          </a:endParaRPr>
        </a:p>
      </dgm:t>
    </dgm:pt>
    <dgm:pt modelId="{550FE497-D690-564E-B3CA-BC9336093545}" type="sibTrans" cxnId="{A83AE836-C445-D445-85BA-8A5C480226D8}">
      <dgm:prSet/>
      <dgm:spPr/>
      <dgm:t>
        <a:bodyPr/>
        <a:lstStyle/>
        <a:p>
          <a:endParaRPr lang="en-US" sz="1600">
            <a:solidFill>
              <a:srgbClr val="2A446F"/>
            </a:solidFill>
          </a:endParaRPr>
        </a:p>
      </dgm:t>
    </dgm:pt>
    <dgm:pt modelId="{42C278B2-2161-CA4E-965D-1E88DBAB3553}">
      <dgm:prSet custT="1"/>
      <dgm:spPr/>
      <dgm:t>
        <a:bodyPr/>
        <a:lstStyle/>
        <a:p>
          <a:pPr>
            <a:buFont typeface="Arial" panose="020B0604020202020204" pitchFamily="34" charset="0"/>
            <a:buChar char="•"/>
          </a:pPr>
          <a:r>
            <a:rPr lang="en-US" sz="2400" b="0" i="0">
              <a:solidFill>
                <a:srgbClr val="2A446F"/>
              </a:solidFill>
            </a:rPr>
            <a:t>1 | Prepare The Lab – Launch &amp; Run Notebooks Early</a:t>
          </a:r>
        </a:p>
      </dgm:t>
    </dgm:pt>
    <dgm:pt modelId="{3219157A-848C-E148-873A-22AE34EC7E1A}" type="sibTrans" cxnId="{D69BF3AA-5180-4448-BD57-B4BB5E66D9D4}">
      <dgm:prSet/>
      <dgm:spPr/>
      <dgm:t>
        <a:bodyPr/>
        <a:lstStyle/>
        <a:p>
          <a:endParaRPr lang="en-US" sz="1600">
            <a:solidFill>
              <a:srgbClr val="2A446F"/>
            </a:solidFill>
          </a:endParaRPr>
        </a:p>
      </dgm:t>
    </dgm:pt>
    <dgm:pt modelId="{702CB03E-103B-E74D-A2F4-7270F0F00B29}" type="parTrans" cxnId="{D69BF3AA-5180-4448-BD57-B4BB5E66D9D4}">
      <dgm:prSet/>
      <dgm:spPr/>
      <dgm:t>
        <a:bodyPr/>
        <a:lstStyle/>
        <a:p>
          <a:endParaRPr lang="en-US" sz="1600">
            <a:solidFill>
              <a:srgbClr val="2A446F"/>
            </a:solidFill>
          </a:endParaRPr>
        </a:p>
      </dgm:t>
    </dgm:pt>
    <dgm:pt modelId="{B7F8A83F-3068-C44E-B3AF-514331C80FBA}">
      <dgm:prSet custT="1"/>
      <dgm:spPr/>
      <dgm:t>
        <a:bodyPr/>
        <a:lstStyle/>
        <a:p>
          <a:pPr>
            <a:buFont typeface="Arial" panose="020B0604020202020204" pitchFamily="34" charset="0"/>
            <a:buChar char="•"/>
          </a:pPr>
          <a:r>
            <a:rPr lang="en-US" sz="2400" b="0" i="0">
              <a:solidFill>
                <a:srgbClr val="2A446F"/>
              </a:solidFill>
            </a:rPr>
            <a:t>9 | Summary</a:t>
          </a:r>
        </a:p>
      </dgm:t>
    </dgm:pt>
    <dgm:pt modelId="{698873E1-E46A-284B-A9C7-D9EE85FD8098}" type="parTrans" cxnId="{702D1C12-240A-2541-B699-AFF2357CC978}">
      <dgm:prSet/>
      <dgm:spPr/>
      <dgm:t>
        <a:bodyPr/>
        <a:lstStyle/>
        <a:p>
          <a:endParaRPr lang="en-US" sz="1600"/>
        </a:p>
      </dgm:t>
    </dgm:pt>
    <dgm:pt modelId="{40BF0723-6F13-EF4E-AA70-61E8A31E9EA4}" type="sibTrans" cxnId="{702D1C12-240A-2541-B699-AFF2357CC978}">
      <dgm:prSet/>
      <dgm:spPr/>
      <dgm:t>
        <a:bodyPr/>
        <a:lstStyle/>
        <a:p>
          <a:endParaRPr lang="en-US" sz="1600"/>
        </a:p>
      </dgm:t>
    </dgm:pt>
    <dgm:pt modelId="{286EC44D-B6EA-714D-80C2-4AE49F1A616A}">
      <dgm:prSet custT="1"/>
      <dgm:spPr/>
      <dgm:t>
        <a:bodyPr/>
        <a:lstStyle/>
        <a:p>
          <a:pPr>
            <a:buFont typeface="Arial" panose="020B0604020202020204" pitchFamily="34" charset="0"/>
            <a:buChar char="•"/>
          </a:pPr>
          <a:r>
            <a:rPr lang="en-US" sz="2400" b="1" i="0">
              <a:solidFill>
                <a:schemeClr val="accent2"/>
              </a:solidFill>
            </a:rPr>
            <a:t>2 | What is a Responsible AI Dashboard?</a:t>
          </a:r>
        </a:p>
      </dgm:t>
    </dgm:pt>
    <dgm:pt modelId="{F2CF0649-3C71-CA43-9937-FD51D3842955}" type="parTrans" cxnId="{8752D05C-D2E8-504D-A45F-6B9253EDD9C4}">
      <dgm:prSet/>
      <dgm:spPr/>
      <dgm:t>
        <a:bodyPr/>
        <a:lstStyle/>
        <a:p>
          <a:endParaRPr lang="en-US" sz="1600"/>
        </a:p>
      </dgm:t>
    </dgm:pt>
    <dgm:pt modelId="{DCBF8CFF-F969-4C45-BAFF-C214F610B37B}" type="sibTrans" cxnId="{8752D05C-D2E8-504D-A45F-6B9253EDD9C4}">
      <dgm:prSet/>
      <dgm:spPr/>
      <dgm:t>
        <a:bodyPr/>
        <a:lstStyle/>
        <a:p>
          <a:endParaRPr lang="en-US" sz="1600"/>
        </a:p>
      </dgm:t>
    </dgm:pt>
    <dgm:pt modelId="{C0F11328-EFD3-47A8-8214-0C9DE1A27A41}" type="pres">
      <dgm:prSet presAssocID="{B204880D-050C-4CCA-973C-FFC84393E98D}" presName="vert0" presStyleCnt="0">
        <dgm:presLayoutVars>
          <dgm:dir/>
          <dgm:animOne val="branch"/>
          <dgm:animLvl val="lvl"/>
        </dgm:presLayoutVars>
      </dgm:prSet>
      <dgm:spPr/>
    </dgm:pt>
    <dgm:pt modelId="{0AFF71CD-465E-E144-8829-96B5112CFBEF}" type="pres">
      <dgm:prSet presAssocID="{42C278B2-2161-CA4E-965D-1E88DBAB3553}" presName="thickLine" presStyleLbl="alignNode1" presStyleIdx="0" presStyleCnt="9"/>
      <dgm:spPr/>
    </dgm:pt>
    <dgm:pt modelId="{7D79A451-082F-DF4F-BCBA-125EABB07448}" type="pres">
      <dgm:prSet presAssocID="{42C278B2-2161-CA4E-965D-1E88DBAB3553}" presName="horz1" presStyleCnt="0"/>
      <dgm:spPr/>
    </dgm:pt>
    <dgm:pt modelId="{B9DF5ECA-D122-A045-AC6B-289645E9AB06}" type="pres">
      <dgm:prSet presAssocID="{42C278B2-2161-CA4E-965D-1E88DBAB3553}" presName="tx1" presStyleLbl="revTx" presStyleIdx="0" presStyleCnt="9"/>
      <dgm:spPr/>
    </dgm:pt>
    <dgm:pt modelId="{5A2E165A-F667-BF4F-B9B5-4444B42CAC67}" type="pres">
      <dgm:prSet presAssocID="{42C278B2-2161-CA4E-965D-1E88DBAB3553}" presName="vert1" presStyleCnt="0"/>
      <dgm:spPr/>
    </dgm:pt>
    <dgm:pt modelId="{55652643-6F4C-CC43-A73D-6AC3EB8B2FC2}" type="pres">
      <dgm:prSet presAssocID="{286EC44D-B6EA-714D-80C2-4AE49F1A616A}" presName="thickLine" presStyleLbl="alignNode1" presStyleIdx="1" presStyleCnt="9"/>
      <dgm:spPr/>
    </dgm:pt>
    <dgm:pt modelId="{30B39943-56C7-8842-B635-35C0C54ED0AA}" type="pres">
      <dgm:prSet presAssocID="{286EC44D-B6EA-714D-80C2-4AE49F1A616A}" presName="horz1" presStyleCnt="0"/>
      <dgm:spPr/>
    </dgm:pt>
    <dgm:pt modelId="{E49915A9-41B6-4440-B6D7-800A0598693D}" type="pres">
      <dgm:prSet presAssocID="{286EC44D-B6EA-714D-80C2-4AE49F1A616A}" presName="tx1" presStyleLbl="revTx" presStyleIdx="1" presStyleCnt="9"/>
      <dgm:spPr/>
    </dgm:pt>
    <dgm:pt modelId="{CCAA8548-A04C-2144-A73B-DE66F25FE947}" type="pres">
      <dgm:prSet presAssocID="{286EC44D-B6EA-714D-80C2-4AE49F1A616A}" presName="vert1" presStyleCnt="0"/>
      <dgm:spPr/>
    </dgm:pt>
    <dgm:pt modelId="{5F999B29-7A53-6C4C-8C46-879A9B836520}" type="pres">
      <dgm:prSet presAssocID="{3912AB58-E42A-6641-9FF7-EAD76E6DA95F}" presName="thickLine" presStyleLbl="alignNode1" presStyleIdx="2" presStyleCnt="9"/>
      <dgm:spPr/>
    </dgm:pt>
    <dgm:pt modelId="{EB73EE8F-C81B-9245-AD12-AA1036924826}" type="pres">
      <dgm:prSet presAssocID="{3912AB58-E42A-6641-9FF7-EAD76E6DA95F}" presName="horz1" presStyleCnt="0"/>
      <dgm:spPr/>
    </dgm:pt>
    <dgm:pt modelId="{037098E8-D75A-0244-8F3D-48787C6EC67C}" type="pres">
      <dgm:prSet presAssocID="{3912AB58-E42A-6641-9FF7-EAD76E6DA95F}" presName="tx1" presStyleLbl="revTx" presStyleIdx="2" presStyleCnt="9"/>
      <dgm:spPr/>
    </dgm:pt>
    <dgm:pt modelId="{57408296-9F05-6843-90C9-F8FFE0A1A9F7}" type="pres">
      <dgm:prSet presAssocID="{3912AB58-E42A-6641-9FF7-EAD76E6DA95F}" presName="vert1" presStyleCnt="0"/>
      <dgm:spPr/>
    </dgm:pt>
    <dgm:pt modelId="{4FC6FF9F-4A49-974F-970C-7D5F83310CDC}" type="pres">
      <dgm:prSet presAssocID="{E2E3C373-21B8-AC4B-B987-CC6A477D6D6F}" presName="thickLine" presStyleLbl="alignNode1" presStyleIdx="3" presStyleCnt="9"/>
      <dgm:spPr/>
    </dgm:pt>
    <dgm:pt modelId="{0A839C09-3D8B-CF42-BB79-B51EDD40B4EC}" type="pres">
      <dgm:prSet presAssocID="{E2E3C373-21B8-AC4B-B987-CC6A477D6D6F}" presName="horz1" presStyleCnt="0"/>
      <dgm:spPr/>
    </dgm:pt>
    <dgm:pt modelId="{FB9912FB-B51F-1842-9D6C-54B6AFF7DE8C}" type="pres">
      <dgm:prSet presAssocID="{E2E3C373-21B8-AC4B-B987-CC6A477D6D6F}" presName="tx1" presStyleLbl="revTx" presStyleIdx="3" presStyleCnt="9"/>
      <dgm:spPr/>
    </dgm:pt>
    <dgm:pt modelId="{BFB97B32-C4DD-4640-A167-555DAA8FF3BA}" type="pres">
      <dgm:prSet presAssocID="{E2E3C373-21B8-AC4B-B987-CC6A477D6D6F}" presName="vert1" presStyleCnt="0"/>
      <dgm:spPr/>
    </dgm:pt>
    <dgm:pt modelId="{740E97AD-DACB-2047-86D6-65FC85DD81E0}" type="pres">
      <dgm:prSet presAssocID="{EA6D9460-DA34-9D44-ADCC-EAF695E282E1}" presName="thickLine" presStyleLbl="alignNode1" presStyleIdx="4" presStyleCnt="9"/>
      <dgm:spPr/>
    </dgm:pt>
    <dgm:pt modelId="{6783FD47-D728-E64B-843B-CB762D4D5D71}" type="pres">
      <dgm:prSet presAssocID="{EA6D9460-DA34-9D44-ADCC-EAF695E282E1}" presName="horz1" presStyleCnt="0"/>
      <dgm:spPr/>
    </dgm:pt>
    <dgm:pt modelId="{07F51A9F-D2F2-164E-827D-9C1575E81B48}" type="pres">
      <dgm:prSet presAssocID="{EA6D9460-DA34-9D44-ADCC-EAF695E282E1}" presName="tx1" presStyleLbl="revTx" presStyleIdx="4" presStyleCnt="9"/>
      <dgm:spPr/>
    </dgm:pt>
    <dgm:pt modelId="{68CAE172-6746-D848-9E0D-2774BAA19FBD}" type="pres">
      <dgm:prSet presAssocID="{EA6D9460-DA34-9D44-ADCC-EAF695E282E1}" presName="vert1" presStyleCnt="0"/>
      <dgm:spPr/>
    </dgm:pt>
    <dgm:pt modelId="{DAF4AFCC-95ED-B24F-8D94-4704D6EE0889}" type="pres">
      <dgm:prSet presAssocID="{0E9D2754-9300-7D42-A08F-AE976318CE93}" presName="thickLine" presStyleLbl="alignNode1" presStyleIdx="5" presStyleCnt="9"/>
      <dgm:spPr/>
    </dgm:pt>
    <dgm:pt modelId="{F3491BC2-9825-8743-A5F8-E1A38E8F494C}" type="pres">
      <dgm:prSet presAssocID="{0E9D2754-9300-7D42-A08F-AE976318CE93}" presName="horz1" presStyleCnt="0"/>
      <dgm:spPr/>
    </dgm:pt>
    <dgm:pt modelId="{BB37F8C7-4520-DE49-8D0A-4CB76666927C}" type="pres">
      <dgm:prSet presAssocID="{0E9D2754-9300-7D42-A08F-AE976318CE93}" presName="tx1" presStyleLbl="revTx" presStyleIdx="5" presStyleCnt="9"/>
      <dgm:spPr/>
    </dgm:pt>
    <dgm:pt modelId="{D1BF138D-C5A9-AF41-B655-FF58F69F7A0C}" type="pres">
      <dgm:prSet presAssocID="{0E9D2754-9300-7D42-A08F-AE976318CE93}" presName="vert1" presStyleCnt="0"/>
      <dgm:spPr/>
    </dgm:pt>
    <dgm:pt modelId="{599A8692-2FA1-764B-8E4F-7B2BADD2C021}" type="pres">
      <dgm:prSet presAssocID="{3B817C4F-ABCF-7844-AE8F-53CAAA23AEC3}" presName="thickLine" presStyleLbl="alignNode1" presStyleIdx="6" presStyleCnt="9"/>
      <dgm:spPr/>
    </dgm:pt>
    <dgm:pt modelId="{26BD3B0D-055C-E541-81A7-31BEDBD5CBEA}" type="pres">
      <dgm:prSet presAssocID="{3B817C4F-ABCF-7844-AE8F-53CAAA23AEC3}" presName="horz1" presStyleCnt="0"/>
      <dgm:spPr/>
    </dgm:pt>
    <dgm:pt modelId="{DD856E76-A90B-324D-B714-A057A92C3A50}" type="pres">
      <dgm:prSet presAssocID="{3B817C4F-ABCF-7844-AE8F-53CAAA23AEC3}" presName="tx1" presStyleLbl="revTx" presStyleIdx="6" presStyleCnt="9"/>
      <dgm:spPr/>
    </dgm:pt>
    <dgm:pt modelId="{676FBFFB-DBF0-4640-9ED6-F99F25A26967}" type="pres">
      <dgm:prSet presAssocID="{3B817C4F-ABCF-7844-AE8F-53CAAA23AEC3}" presName="vert1" presStyleCnt="0"/>
      <dgm:spPr/>
    </dgm:pt>
    <dgm:pt modelId="{A890CF95-30CC-7345-BD61-0C29BA90971A}" type="pres">
      <dgm:prSet presAssocID="{73EA78F7-D923-2B42-B082-B40B74B9DC95}" presName="thickLine" presStyleLbl="alignNode1" presStyleIdx="7" presStyleCnt="9"/>
      <dgm:spPr/>
    </dgm:pt>
    <dgm:pt modelId="{6E8D8050-0FF9-C04B-B733-B473FD2166D4}" type="pres">
      <dgm:prSet presAssocID="{73EA78F7-D923-2B42-B082-B40B74B9DC95}" presName="horz1" presStyleCnt="0"/>
      <dgm:spPr/>
    </dgm:pt>
    <dgm:pt modelId="{929C8AC1-4B7B-2D4F-9B01-47D786314A80}" type="pres">
      <dgm:prSet presAssocID="{73EA78F7-D923-2B42-B082-B40B74B9DC95}" presName="tx1" presStyleLbl="revTx" presStyleIdx="7" presStyleCnt="9"/>
      <dgm:spPr/>
    </dgm:pt>
    <dgm:pt modelId="{62725D64-5A7F-F043-8E1A-4CEC3E4CBC92}" type="pres">
      <dgm:prSet presAssocID="{73EA78F7-D923-2B42-B082-B40B74B9DC95}" presName="vert1" presStyleCnt="0"/>
      <dgm:spPr/>
    </dgm:pt>
    <dgm:pt modelId="{AF08C9EC-C605-7C4C-B1BD-E2E98DD1515C}" type="pres">
      <dgm:prSet presAssocID="{B7F8A83F-3068-C44E-B3AF-514331C80FBA}" presName="thickLine" presStyleLbl="alignNode1" presStyleIdx="8" presStyleCnt="9"/>
      <dgm:spPr/>
    </dgm:pt>
    <dgm:pt modelId="{6538A74B-C9FA-444F-9D2D-1BC57952DDAB}" type="pres">
      <dgm:prSet presAssocID="{B7F8A83F-3068-C44E-B3AF-514331C80FBA}" presName="horz1" presStyleCnt="0"/>
      <dgm:spPr/>
    </dgm:pt>
    <dgm:pt modelId="{A9D9FF7C-A041-2042-8190-E758B8B8485E}" type="pres">
      <dgm:prSet presAssocID="{B7F8A83F-3068-C44E-B3AF-514331C80FBA}" presName="tx1" presStyleLbl="revTx" presStyleIdx="8" presStyleCnt="9"/>
      <dgm:spPr/>
    </dgm:pt>
    <dgm:pt modelId="{F8655FEF-258F-BD48-A28E-600399AAC475}" type="pres">
      <dgm:prSet presAssocID="{B7F8A83F-3068-C44E-B3AF-514331C80FBA}" presName="vert1" presStyleCnt="0"/>
      <dgm:spPr/>
    </dgm:pt>
  </dgm:ptLst>
  <dgm:cxnLst>
    <dgm:cxn modelId="{702D1C12-240A-2541-B699-AFF2357CC978}" srcId="{B204880D-050C-4CCA-973C-FFC84393E98D}" destId="{B7F8A83F-3068-C44E-B3AF-514331C80FBA}" srcOrd="8" destOrd="0" parTransId="{698873E1-E46A-284B-A9C7-D9EE85FD8098}" sibTransId="{40BF0723-6F13-EF4E-AA70-61E8A31E9EA4}"/>
    <dgm:cxn modelId="{75DCD113-1D50-D841-A294-0D2B469ED5F5}" type="presOf" srcId="{3912AB58-E42A-6641-9FF7-EAD76E6DA95F}" destId="{037098E8-D75A-0244-8F3D-48787C6EC67C}" srcOrd="0" destOrd="0" presId="urn:microsoft.com/office/officeart/2008/layout/LinedList"/>
    <dgm:cxn modelId="{27CBDD1A-88AE-DA44-A780-0EFB48A1FA59}" type="presOf" srcId="{73EA78F7-D923-2B42-B082-B40B74B9DC95}" destId="{929C8AC1-4B7B-2D4F-9B01-47D786314A80}" srcOrd="0" destOrd="0" presId="urn:microsoft.com/office/officeart/2008/layout/LinedList"/>
    <dgm:cxn modelId="{A83AE836-C445-D445-85BA-8A5C480226D8}" srcId="{B204880D-050C-4CCA-973C-FFC84393E98D}" destId="{0E9D2754-9300-7D42-A08F-AE976318CE93}" srcOrd="5" destOrd="0" parTransId="{705226BC-5867-9D4B-91B4-E62795504079}" sibTransId="{550FE497-D690-564E-B3CA-BC9336093545}"/>
    <dgm:cxn modelId="{DF4FFA45-BD21-044E-84EF-DF3E8EC65E99}" type="presOf" srcId="{3B817C4F-ABCF-7844-AE8F-53CAAA23AEC3}" destId="{DD856E76-A90B-324D-B714-A057A92C3A50}" srcOrd="0" destOrd="0" presId="urn:microsoft.com/office/officeart/2008/layout/LinedList"/>
    <dgm:cxn modelId="{CDE4814D-6CB7-694D-A045-BA2EB052D7BC}" srcId="{B204880D-050C-4CCA-973C-FFC84393E98D}" destId="{73EA78F7-D923-2B42-B082-B40B74B9DC95}" srcOrd="7" destOrd="0" parTransId="{5E3CABC1-85AD-0142-9FE1-83EA71D7FCD9}" sibTransId="{17AAFAAE-BF4B-6941-9B7C-33D67E2E40B1}"/>
    <dgm:cxn modelId="{F23A3454-E581-4361-9205-61DBB8375AA7}" type="presOf" srcId="{B204880D-050C-4CCA-973C-FFC84393E98D}" destId="{C0F11328-EFD3-47A8-8214-0C9DE1A27A41}" srcOrd="0" destOrd="0" presId="urn:microsoft.com/office/officeart/2008/layout/LinedList"/>
    <dgm:cxn modelId="{3A80365C-3372-3941-897E-34C82C1F50A8}" type="presOf" srcId="{42C278B2-2161-CA4E-965D-1E88DBAB3553}" destId="{B9DF5ECA-D122-A045-AC6B-289645E9AB06}" srcOrd="0" destOrd="0" presId="urn:microsoft.com/office/officeart/2008/layout/LinedList"/>
    <dgm:cxn modelId="{8752D05C-D2E8-504D-A45F-6B9253EDD9C4}" srcId="{B204880D-050C-4CCA-973C-FFC84393E98D}" destId="{286EC44D-B6EA-714D-80C2-4AE49F1A616A}" srcOrd="1" destOrd="0" parTransId="{F2CF0649-3C71-CA43-9937-FD51D3842955}" sibTransId="{DCBF8CFF-F969-4C45-BAFF-C214F610B37B}"/>
    <dgm:cxn modelId="{F0800A6D-D8E8-F743-A987-67F5DC5517E1}" srcId="{B204880D-050C-4CCA-973C-FFC84393E98D}" destId="{3912AB58-E42A-6641-9FF7-EAD76E6DA95F}" srcOrd="2" destOrd="0" parTransId="{9EF48DAC-FD75-E846-8701-C6083CBCC219}" sibTransId="{3124D5F7-FC3C-B94E-9F2C-AAE4CC5124AF}"/>
    <dgm:cxn modelId="{0789427A-83EF-EE49-822C-57815A7ED8AC}" type="presOf" srcId="{B7F8A83F-3068-C44E-B3AF-514331C80FBA}" destId="{A9D9FF7C-A041-2042-8190-E758B8B8485E}" srcOrd="0" destOrd="0" presId="urn:microsoft.com/office/officeart/2008/layout/LinedList"/>
    <dgm:cxn modelId="{AC01AE7A-1978-7D4D-B54B-165019B8FAC3}" type="presOf" srcId="{EA6D9460-DA34-9D44-ADCC-EAF695E282E1}" destId="{07F51A9F-D2F2-164E-827D-9C1575E81B48}" srcOrd="0" destOrd="0" presId="urn:microsoft.com/office/officeart/2008/layout/LinedList"/>
    <dgm:cxn modelId="{80D6AA8C-C30F-E84C-AB0B-F70C77BC5DE4}" srcId="{B204880D-050C-4CCA-973C-FFC84393E98D}" destId="{EA6D9460-DA34-9D44-ADCC-EAF695E282E1}" srcOrd="4" destOrd="0" parTransId="{5A9E3AE2-EFF5-6C41-A59A-65BDDD855935}" sibTransId="{A2D0866F-CBD8-124B-915D-8867BA1D0EE4}"/>
    <dgm:cxn modelId="{47A3FB95-2DA0-474B-931D-7F1BB9B4E58C}" type="presOf" srcId="{E2E3C373-21B8-AC4B-B987-CC6A477D6D6F}" destId="{FB9912FB-B51F-1842-9D6C-54B6AFF7DE8C}" srcOrd="0" destOrd="0" presId="urn:microsoft.com/office/officeart/2008/layout/LinedList"/>
    <dgm:cxn modelId="{D69BF3AA-5180-4448-BD57-B4BB5E66D9D4}" srcId="{B204880D-050C-4CCA-973C-FFC84393E98D}" destId="{42C278B2-2161-CA4E-965D-1E88DBAB3553}" srcOrd="0" destOrd="0" parTransId="{702CB03E-103B-E74D-A2F4-7270F0F00B29}" sibTransId="{3219157A-848C-E148-873A-22AE34EC7E1A}"/>
    <dgm:cxn modelId="{F729E9AE-99C8-394D-8096-B43D21BEDDE6}" type="presOf" srcId="{0E9D2754-9300-7D42-A08F-AE976318CE93}" destId="{BB37F8C7-4520-DE49-8D0A-4CB76666927C}" srcOrd="0" destOrd="0" presId="urn:microsoft.com/office/officeart/2008/layout/LinedList"/>
    <dgm:cxn modelId="{3AB50FB1-365E-C64E-AB56-60796762580B}" type="presOf" srcId="{286EC44D-B6EA-714D-80C2-4AE49F1A616A}" destId="{E49915A9-41B6-4440-B6D7-800A0598693D}" srcOrd="0" destOrd="0" presId="urn:microsoft.com/office/officeart/2008/layout/LinedList"/>
    <dgm:cxn modelId="{38995ABC-9044-7F47-96A2-F9D77D2526A6}" srcId="{B204880D-050C-4CCA-973C-FFC84393E98D}" destId="{3B817C4F-ABCF-7844-AE8F-53CAAA23AEC3}" srcOrd="6" destOrd="0" parTransId="{29A22E28-C373-1242-AE94-B200A9C9652E}" sibTransId="{34FFEB8A-0E73-504E-BF67-48B3665E80B2}"/>
    <dgm:cxn modelId="{746437D9-157B-F845-B4B8-8322246F337B}" srcId="{B204880D-050C-4CCA-973C-FFC84393E98D}" destId="{E2E3C373-21B8-AC4B-B987-CC6A477D6D6F}" srcOrd="3" destOrd="0" parTransId="{6DFBB993-B12C-014F-BDD3-A997D3D4A761}" sibTransId="{33D473BA-E956-8644-8230-2DB42AD6A9A1}"/>
    <dgm:cxn modelId="{2B32425B-6EA5-1444-8F2D-A57C2A6A44E7}" type="presParOf" srcId="{C0F11328-EFD3-47A8-8214-0C9DE1A27A41}" destId="{0AFF71CD-465E-E144-8829-96B5112CFBEF}" srcOrd="0" destOrd="0" presId="urn:microsoft.com/office/officeart/2008/layout/LinedList"/>
    <dgm:cxn modelId="{BF7FB75E-7FCF-FF43-B076-F734F0E18C05}" type="presParOf" srcId="{C0F11328-EFD3-47A8-8214-0C9DE1A27A41}" destId="{7D79A451-082F-DF4F-BCBA-125EABB07448}" srcOrd="1" destOrd="0" presId="urn:microsoft.com/office/officeart/2008/layout/LinedList"/>
    <dgm:cxn modelId="{461EB133-22D5-E349-A35F-C43B0910DA10}" type="presParOf" srcId="{7D79A451-082F-DF4F-BCBA-125EABB07448}" destId="{B9DF5ECA-D122-A045-AC6B-289645E9AB06}" srcOrd="0" destOrd="0" presId="urn:microsoft.com/office/officeart/2008/layout/LinedList"/>
    <dgm:cxn modelId="{4465B6E6-0F46-F54E-B903-E442819C896F}" type="presParOf" srcId="{7D79A451-082F-DF4F-BCBA-125EABB07448}" destId="{5A2E165A-F667-BF4F-B9B5-4444B42CAC67}" srcOrd="1" destOrd="0" presId="urn:microsoft.com/office/officeart/2008/layout/LinedList"/>
    <dgm:cxn modelId="{3235EF47-B113-3F4A-B233-3EC42606F3C1}" type="presParOf" srcId="{C0F11328-EFD3-47A8-8214-0C9DE1A27A41}" destId="{55652643-6F4C-CC43-A73D-6AC3EB8B2FC2}" srcOrd="2" destOrd="0" presId="urn:microsoft.com/office/officeart/2008/layout/LinedList"/>
    <dgm:cxn modelId="{C0E6FD3F-B8C7-354A-BBD0-EF6D61184177}" type="presParOf" srcId="{C0F11328-EFD3-47A8-8214-0C9DE1A27A41}" destId="{30B39943-56C7-8842-B635-35C0C54ED0AA}" srcOrd="3" destOrd="0" presId="urn:microsoft.com/office/officeart/2008/layout/LinedList"/>
    <dgm:cxn modelId="{D8BD3DF6-3FE3-204D-BEDE-9F3721FB3242}" type="presParOf" srcId="{30B39943-56C7-8842-B635-35C0C54ED0AA}" destId="{E49915A9-41B6-4440-B6D7-800A0598693D}" srcOrd="0" destOrd="0" presId="urn:microsoft.com/office/officeart/2008/layout/LinedList"/>
    <dgm:cxn modelId="{2640D529-076D-2C4A-A42A-FBFC4905287B}" type="presParOf" srcId="{30B39943-56C7-8842-B635-35C0C54ED0AA}" destId="{CCAA8548-A04C-2144-A73B-DE66F25FE947}" srcOrd="1" destOrd="0" presId="urn:microsoft.com/office/officeart/2008/layout/LinedList"/>
    <dgm:cxn modelId="{E728FE22-1CE4-2E43-99B7-15B34C173921}" type="presParOf" srcId="{C0F11328-EFD3-47A8-8214-0C9DE1A27A41}" destId="{5F999B29-7A53-6C4C-8C46-879A9B836520}" srcOrd="4" destOrd="0" presId="urn:microsoft.com/office/officeart/2008/layout/LinedList"/>
    <dgm:cxn modelId="{BCCB1394-D08D-E34A-AF40-EA9F1D014484}" type="presParOf" srcId="{C0F11328-EFD3-47A8-8214-0C9DE1A27A41}" destId="{EB73EE8F-C81B-9245-AD12-AA1036924826}" srcOrd="5" destOrd="0" presId="urn:microsoft.com/office/officeart/2008/layout/LinedList"/>
    <dgm:cxn modelId="{3673E883-B380-6341-A9FC-F19E8C74E133}" type="presParOf" srcId="{EB73EE8F-C81B-9245-AD12-AA1036924826}" destId="{037098E8-D75A-0244-8F3D-48787C6EC67C}" srcOrd="0" destOrd="0" presId="urn:microsoft.com/office/officeart/2008/layout/LinedList"/>
    <dgm:cxn modelId="{B5A487DD-E3FF-C040-8D67-343B4301616C}" type="presParOf" srcId="{EB73EE8F-C81B-9245-AD12-AA1036924826}" destId="{57408296-9F05-6843-90C9-F8FFE0A1A9F7}" srcOrd="1" destOrd="0" presId="urn:microsoft.com/office/officeart/2008/layout/LinedList"/>
    <dgm:cxn modelId="{CFD8E581-DE67-C643-940C-6C61254D9014}" type="presParOf" srcId="{C0F11328-EFD3-47A8-8214-0C9DE1A27A41}" destId="{4FC6FF9F-4A49-974F-970C-7D5F83310CDC}" srcOrd="6" destOrd="0" presId="urn:microsoft.com/office/officeart/2008/layout/LinedList"/>
    <dgm:cxn modelId="{49140EDF-82A2-6C4A-8D6D-4EB73F62B16C}" type="presParOf" srcId="{C0F11328-EFD3-47A8-8214-0C9DE1A27A41}" destId="{0A839C09-3D8B-CF42-BB79-B51EDD40B4EC}" srcOrd="7" destOrd="0" presId="urn:microsoft.com/office/officeart/2008/layout/LinedList"/>
    <dgm:cxn modelId="{3E770F26-5C1B-2B41-9992-77420B1D5490}" type="presParOf" srcId="{0A839C09-3D8B-CF42-BB79-B51EDD40B4EC}" destId="{FB9912FB-B51F-1842-9D6C-54B6AFF7DE8C}" srcOrd="0" destOrd="0" presId="urn:microsoft.com/office/officeart/2008/layout/LinedList"/>
    <dgm:cxn modelId="{29E3A0B2-EF45-4742-BDD3-2A5A22952D07}" type="presParOf" srcId="{0A839C09-3D8B-CF42-BB79-B51EDD40B4EC}" destId="{BFB97B32-C4DD-4640-A167-555DAA8FF3BA}" srcOrd="1" destOrd="0" presId="urn:microsoft.com/office/officeart/2008/layout/LinedList"/>
    <dgm:cxn modelId="{B97A5CD3-4EC1-DF4F-83D1-8E220B93A74E}" type="presParOf" srcId="{C0F11328-EFD3-47A8-8214-0C9DE1A27A41}" destId="{740E97AD-DACB-2047-86D6-65FC85DD81E0}" srcOrd="8" destOrd="0" presId="urn:microsoft.com/office/officeart/2008/layout/LinedList"/>
    <dgm:cxn modelId="{81E78162-0F0E-8F44-A0CA-9DD2F47ABBAF}" type="presParOf" srcId="{C0F11328-EFD3-47A8-8214-0C9DE1A27A41}" destId="{6783FD47-D728-E64B-843B-CB762D4D5D71}" srcOrd="9" destOrd="0" presId="urn:microsoft.com/office/officeart/2008/layout/LinedList"/>
    <dgm:cxn modelId="{54340456-182C-954D-8CAE-82E69679FC4D}" type="presParOf" srcId="{6783FD47-D728-E64B-843B-CB762D4D5D71}" destId="{07F51A9F-D2F2-164E-827D-9C1575E81B48}" srcOrd="0" destOrd="0" presId="urn:microsoft.com/office/officeart/2008/layout/LinedList"/>
    <dgm:cxn modelId="{91393B89-99BF-3546-A396-ADEC229539BE}" type="presParOf" srcId="{6783FD47-D728-E64B-843B-CB762D4D5D71}" destId="{68CAE172-6746-D848-9E0D-2774BAA19FBD}" srcOrd="1" destOrd="0" presId="urn:microsoft.com/office/officeart/2008/layout/LinedList"/>
    <dgm:cxn modelId="{EC6746C7-2764-6248-A49D-18B6C9CF291C}" type="presParOf" srcId="{C0F11328-EFD3-47A8-8214-0C9DE1A27A41}" destId="{DAF4AFCC-95ED-B24F-8D94-4704D6EE0889}" srcOrd="10" destOrd="0" presId="urn:microsoft.com/office/officeart/2008/layout/LinedList"/>
    <dgm:cxn modelId="{1B68B0C8-B722-9C4C-953F-545C2279D3AF}" type="presParOf" srcId="{C0F11328-EFD3-47A8-8214-0C9DE1A27A41}" destId="{F3491BC2-9825-8743-A5F8-E1A38E8F494C}" srcOrd="11" destOrd="0" presId="urn:microsoft.com/office/officeart/2008/layout/LinedList"/>
    <dgm:cxn modelId="{B477F62C-65FA-F94B-AE20-51FF78028F4A}" type="presParOf" srcId="{F3491BC2-9825-8743-A5F8-E1A38E8F494C}" destId="{BB37F8C7-4520-DE49-8D0A-4CB76666927C}" srcOrd="0" destOrd="0" presId="urn:microsoft.com/office/officeart/2008/layout/LinedList"/>
    <dgm:cxn modelId="{3AB7713E-5C80-1C46-ADCC-653B46D6EDB8}" type="presParOf" srcId="{F3491BC2-9825-8743-A5F8-E1A38E8F494C}" destId="{D1BF138D-C5A9-AF41-B655-FF58F69F7A0C}" srcOrd="1" destOrd="0" presId="urn:microsoft.com/office/officeart/2008/layout/LinedList"/>
    <dgm:cxn modelId="{BAEB6F49-6CA8-D148-8A06-FFDBF3276952}" type="presParOf" srcId="{C0F11328-EFD3-47A8-8214-0C9DE1A27A41}" destId="{599A8692-2FA1-764B-8E4F-7B2BADD2C021}" srcOrd="12" destOrd="0" presId="urn:microsoft.com/office/officeart/2008/layout/LinedList"/>
    <dgm:cxn modelId="{6FA1878F-F302-804D-A84A-B28DCB57B038}" type="presParOf" srcId="{C0F11328-EFD3-47A8-8214-0C9DE1A27A41}" destId="{26BD3B0D-055C-E541-81A7-31BEDBD5CBEA}" srcOrd="13" destOrd="0" presId="urn:microsoft.com/office/officeart/2008/layout/LinedList"/>
    <dgm:cxn modelId="{0EB1A437-9CB3-9545-9AF0-B78EF73DC9E3}" type="presParOf" srcId="{26BD3B0D-055C-E541-81A7-31BEDBD5CBEA}" destId="{DD856E76-A90B-324D-B714-A057A92C3A50}" srcOrd="0" destOrd="0" presId="urn:microsoft.com/office/officeart/2008/layout/LinedList"/>
    <dgm:cxn modelId="{2C40972D-DB4B-324D-A22D-7D3552713F1D}" type="presParOf" srcId="{26BD3B0D-055C-E541-81A7-31BEDBD5CBEA}" destId="{676FBFFB-DBF0-4640-9ED6-F99F25A26967}" srcOrd="1" destOrd="0" presId="urn:microsoft.com/office/officeart/2008/layout/LinedList"/>
    <dgm:cxn modelId="{E86699EB-D404-1F4D-8586-5898D5959952}" type="presParOf" srcId="{C0F11328-EFD3-47A8-8214-0C9DE1A27A41}" destId="{A890CF95-30CC-7345-BD61-0C29BA90971A}" srcOrd="14" destOrd="0" presId="urn:microsoft.com/office/officeart/2008/layout/LinedList"/>
    <dgm:cxn modelId="{1AF4126F-F71A-E347-9992-3E4EC231646B}" type="presParOf" srcId="{C0F11328-EFD3-47A8-8214-0C9DE1A27A41}" destId="{6E8D8050-0FF9-C04B-B733-B473FD2166D4}" srcOrd="15" destOrd="0" presId="urn:microsoft.com/office/officeart/2008/layout/LinedList"/>
    <dgm:cxn modelId="{DF272662-4D63-5C4F-8543-01BFAA19928A}" type="presParOf" srcId="{6E8D8050-0FF9-C04B-B733-B473FD2166D4}" destId="{929C8AC1-4B7B-2D4F-9B01-47D786314A80}" srcOrd="0" destOrd="0" presId="urn:microsoft.com/office/officeart/2008/layout/LinedList"/>
    <dgm:cxn modelId="{E29654AB-B908-DA42-AFB0-CCDDAFF97AAE}" type="presParOf" srcId="{6E8D8050-0FF9-C04B-B733-B473FD2166D4}" destId="{62725D64-5A7F-F043-8E1A-4CEC3E4CBC92}" srcOrd="1" destOrd="0" presId="urn:microsoft.com/office/officeart/2008/layout/LinedList"/>
    <dgm:cxn modelId="{D09169B7-706A-5E4D-884A-3AD01ABB58B7}" type="presParOf" srcId="{C0F11328-EFD3-47A8-8214-0C9DE1A27A41}" destId="{AF08C9EC-C605-7C4C-B1BD-E2E98DD1515C}" srcOrd="16" destOrd="0" presId="urn:microsoft.com/office/officeart/2008/layout/LinedList"/>
    <dgm:cxn modelId="{CEFAC794-9638-904A-9A70-A6979A22202B}" type="presParOf" srcId="{C0F11328-EFD3-47A8-8214-0C9DE1A27A41}" destId="{6538A74B-C9FA-444F-9D2D-1BC57952DDAB}" srcOrd="17" destOrd="0" presId="urn:microsoft.com/office/officeart/2008/layout/LinedList"/>
    <dgm:cxn modelId="{05B5ED5F-02AD-6740-9D0C-3EDC9144EF27}" type="presParOf" srcId="{6538A74B-C9FA-444F-9D2D-1BC57952DDAB}" destId="{A9D9FF7C-A041-2042-8190-E758B8B8485E}" srcOrd="0" destOrd="0" presId="urn:microsoft.com/office/officeart/2008/layout/LinedList"/>
    <dgm:cxn modelId="{BB65C071-6DE4-F24D-8BDE-A25F7B33C6C6}" type="presParOf" srcId="{6538A74B-C9FA-444F-9D2D-1BC57952DDAB}" destId="{F8655FEF-258F-BD48-A28E-600399AAC475}" srcOrd="1" destOrd="0" presId="urn:microsoft.com/office/officeart/2008/layout/LinedList"/>
  </dgm:cxnLst>
  <dgm:bg/>
  <dgm:whole>
    <a:ln w="28575"/>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04880D-050C-4CCA-973C-FFC84393E98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3912AB58-E42A-6641-9FF7-EAD76E6DA95F}">
      <dgm:prSet custT="1"/>
      <dgm:spPr/>
      <dgm:t>
        <a:bodyPr/>
        <a:lstStyle/>
        <a:p>
          <a:pPr>
            <a:buFont typeface="Arial" panose="020B0604020202020204" pitchFamily="34" charset="0"/>
            <a:buChar char="•"/>
          </a:pPr>
          <a:r>
            <a:rPr lang="en-US" sz="2400" b="1" i="0">
              <a:solidFill>
                <a:schemeClr val="accent2"/>
              </a:solidFill>
            </a:rPr>
            <a:t>3 | Error Analysis On A Model</a:t>
          </a:r>
        </a:p>
      </dgm:t>
    </dgm:pt>
    <dgm:pt modelId="{9EF48DAC-FD75-E846-8701-C6083CBCC219}" type="parTrans" cxnId="{F0800A6D-D8E8-F743-A987-67F5DC5517E1}">
      <dgm:prSet/>
      <dgm:spPr/>
      <dgm:t>
        <a:bodyPr/>
        <a:lstStyle/>
        <a:p>
          <a:endParaRPr lang="en-US" sz="1600">
            <a:solidFill>
              <a:srgbClr val="2A446F"/>
            </a:solidFill>
          </a:endParaRPr>
        </a:p>
      </dgm:t>
    </dgm:pt>
    <dgm:pt modelId="{3124D5F7-FC3C-B94E-9F2C-AAE4CC5124AF}" type="sibTrans" cxnId="{F0800A6D-D8E8-F743-A987-67F5DC5517E1}">
      <dgm:prSet/>
      <dgm:spPr/>
      <dgm:t>
        <a:bodyPr/>
        <a:lstStyle/>
        <a:p>
          <a:endParaRPr lang="en-US" sz="1600">
            <a:solidFill>
              <a:srgbClr val="2A446F"/>
            </a:solidFill>
          </a:endParaRPr>
        </a:p>
      </dgm:t>
    </dgm:pt>
    <dgm:pt modelId="{E2E3C373-21B8-AC4B-B987-CC6A477D6D6F}">
      <dgm:prSet custT="1"/>
      <dgm:spPr/>
      <dgm:t>
        <a:bodyPr/>
        <a:lstStyle/>
        <a:p>
          <a:pPr>
            <a:buFont typeface="Arial" panose="020B0604020202020204" pitchFamily="34" charset="0"/>
            <a:buChar char="•"/>
          </a:pPr>
          <a:r>
            <a:rPr lang="en-US" sz="2400" b="1" i="0">
              <a:solidFill>
                <a:schemeClr val="accent2"/>
              </a:solidFill>
            </a:rPr>
            <a:t>4 | Find Model Performance Inconsistencies</a:t>
          </a:r>
        </a:p>
      </dgm:t>
    </dgm:pt>
    <dgm:pt modelId="{6DFBB993-B12C-014F-BDD3-A997D3D4A761}" type="parTrans" cxnId="{746437D9-157B-F845-B4B8-8322246F337B}">
      <dgm:prSet/>
      <dgm:spPr/>
      <dgm:t>
        <a:bodyPr/>
        <a:lstStyle/>
        <a:p>
          <a:endParaRPr lang="en-US" sz="1600">
            <a:solidFill>
              <a:srgbClr val="2A446F"/>
            </a:solidFill>
          </a:endParaRPr>
        </a:p>
      </dgm:t>
    </dgm:pt>
    <dgm:pt modelId="{33D473BA-E956-8644-8230-2DB42AD6A9A1}" type="sibTrans" cxnId="{746437D9-157B-F845-B4B8-8322246F337B}">
      <dgm:prSet/>
      <dgm:spPr/>
      <dgm:t>
        <a:bodyPr/>
        <a:lstStyle/>
        <a:p>
          <a:endParaRPr lang="en-US" sz="1600">
            <a:solidFill>
              <a:srgbClr val="2A446F"/>
            </a:solidFill>
          </a:endParaRPr>
        </a:p>
      </dgm:t>
    </dgm:pt>
    <dgm:pt modelId="{EA6D9460-DA34-9D44-ADCC-EAF695E282E1}">
      <dgm:prSet custT="1"/>
      <dgm:spPr/>
      <dgm:t>
        <a:bodyPr/>
        <a:lstStyle/>
        <a:p>
          <a:pPr>
            <a:buFont typeface="Arial" panose="020B0604020202020204" pitchFamily="34" charset="0"/>
            <a:buChar char="•"/>
          </a:pPr>
          <a:r>
            <a:rPr lang="en-US" sz="2400" b="1" i="0">
              <a:solidFill>
                <a:schemeClr val="accent2"/>
              </a:solidFill>
            </a:rPr>
            <a:t>5 | Expose Data Biases</a:t>
          </a:r>
        </a:p>
      </dgm:t>
    </dgm:pt>
    <dgm:pt modelId="{5A9E3AE2-EFF5-6C41-A59A-65BDDD855935}" type="parTrans" cxnId="{80D6AA8C-C30F-E84C-AB0B-F70C77BC5DE4}">
      <dgm:prSet/>
      <dgm:spPr/>
      <dgm:t>
        <a:bodyPr/>
        <a:lstStyle/>
        <a:p>
          <a:endParaRPr lang="en-US" sz="1600">
            <a:solidFill>
              <a:srgbClr val="2A446F"/>
            </a:solidFill>
          </a:endParaRPr>
        </a:p>
      </dgm:t>
    </dgm:pt>
    <dgm:pt modelId="{A2D0866F-CBD8-124B-915D-8867BA1D0EE4}" type="sibTrans" cxnId="{80D6AA8C-C30F-E84C-AB0B-F70C77BC5DE4}">
      <dgm:prSet/>
      <dgm:spPr/>
      <dgm:t>
        <a:bodyPr/>
        <a:lstStyle/>
        <a:p>
          <a:endParaRPr lang="en-US" sz="1600">
            <a:solidFill>
              <a:srgbClr val="2A446F"/>
            </a:solidFill>
          </a:endParaRPr>
        </a:p>
      </dgm:t>
    </dgm:pt>
    <dgm:pt modelId="{3B817C4F-ABCF-7844-AE8F-53CAAA23AEC3}">
      <dgm:prSet custT="1"/>
      <dgm:spPr/>
      <dgm:t>
        <a:bodyPr/>
        <a:lstStyle/>
        <a:p>
          <a:pPr>
            <a:buFont typeface="Arial" panose="020B0604020202020204" pitchFamily="34" charset="0"/>
            <a:buChar char="•"/>
          </a:pPr>
          <a:r>
            <a:rPr lang="en-US" sz="2400" b="0" i="0">
              <a:solidFill>
                <a:srgbClr val="2A446F"/>
              </a:solidFill>
            </a:rPr>
            <a:t>7 | Complete Exercises – Prioritize Dashboard Section</a:t>
          </a:r>
        </a:p>
      </dgm:t>
    </dgm:pt>
    <dgm:pt modelId="{29A22E28-C373-1242-AE94-B200A9C9652E}" type="parTrans" cxnId="{38995ABC-9044-7F47-96A2-F9D77D2526A6}">
      <dgm:prSet/>
      <dgm:spPr/>
      <dgm:t>
        <a:bodyPr/>
        <a:lstStyle/>
        <a:p>
          <a:endParaRPr lang="en-US" sz="1600">
            <a:solidFill>
              <a:srgbClr val="2A446F"/>
            </a:solidFill>
          </a:endParaRPr>
        </a:p>
      </dgm:t>
    </dgm:pt>
    <dgm:pt modelId="{34FFEB8A-0E73-504E-BF67-48B3665E80B2}" type="sibTrans" cxnId="{38995ABC-9044-7F47-96A2-F9D77D2526A6}">
      <dgm:prSet/>
      <dgm:spPr/>
      <dgm:t>
        <a:bodyPr/>
        <a:lstStyle/>
        <a:p>
          <a:endParaRPr lang="en-US" sz="1600">
            <a:solidFill>
              <a:srgbClr val="2A446F"/>
            </a:solidFill>
          </a:endParaRPr>
        </a:p>
      </dgm:t>
    </dgm:pt>
    <dgm:pt modelId="{73EA78F7-D923-2B42-B082-B40B74B9DC95}">
      <dgm:prSet custT="1"/>
      <dgm:spPr/>
      <dgm:t>
        <a:bodyPr/>
        <a:lstStyle/>
        <a:p>
          <a:pPr>
            <a:buFont typeface="Arial" panose="020B0604020202020204" pitchFamily="34" charset="0"/>
            <a:buChar char="•"/>
          </a:pPr>
          <a:r>
            <a:rPr lang="en-US" sz="2400" b="0" i="0">
              <a:solidFill>
                <a:srgbClr val="2A446F"/>
              </a:solidFill>
            </a:rPr>
            <a:t>8 | Knowledge Check</a:t>
          </a:r>
        </a:p>
      </dgm:t>
    </dgm:pt>
    <dgm:pt modelId="{5E3CABC1-85AD-0142-9FE1-83EA71D7FCD9}" type="parTrans" cxnId="{CDE4814D-6CB7-694D-A045-BA2EB052D7BC}">
      <dgm:prSet/>
      <dgm:spPr/>
      <dgm:t>
        <a:bodyPr/>
        <a:lstStyle/>
        <a:p>
          <a:endParaRPr lang="en-US" sz="1600">
            <a:solidFill>
              <a:srgbClr val="2A446F"/>
            </a:solidFill>
          </a:endParaRPr>
        </a:p>
      </dgm:t>
    </dgm:pt>
    <dgm:pt modelId="{17AAFAAE-BF4B-6941-9B7C-33D67E2E40B1}" type="sibTrans" cxnId="{CDE4814D-6CB7-694D-A045-BA2EB052D7BC}">
      <dgm:prSet/>
      <dgm:spPr/>
      <dgm:t>
        <a:bodyPr/>
        <a:lstStyle/>
        <a:p>
          <a:endParaRPr lang="en-US" sz="1600">
            <a:solidFill>
              <a:srgbClr val="2A446F"/>
            </a:solidFill>
          </a:endParaRPr>
        </a:p>
      </dgm:t>
    </dgm:pt>
    <dgm:pt modelId="{0E9D2754-9300-7D42-A08F-AE976318CE93}">
      <dgm:prSet custT="1"/>
      <dgm:spPr/>
      <dgm:t>
        <a:bodyPr/>
        <a:lstStyle/>
        <a:p>
          <a:pPr>
            <a:buFont typeface="Arial" panose="020B0604020202020204" pitchFamily="34" charset="0"/>
            <a:buChar char="•"/>
          </a:pPr>
          <a:r>
            <a:rPr lang="en-US" sz="2400" b="1" i="0">
              <a:solidFill>
                <a:schemeClr val="accent2"/>
              </a:solidFill>
            </a:rPr>
            <a:t>6 | Explain &amp; Interpret Model</a:t>
          </a:r>
        </a:p>
      </dgm:t>
    </dgm:pt>
    <dgm:pt modelId="{705226BC-5867-9D4B-91B4-E62795504079}" type="parTrans" cxnId="{A83AE836-C445-D445-85BA-8A5C480226D8}">
      <dgm:prSet/>
      <dgm:spPr/>
      <dgm:t>
        <a:bodyPr/>
        <a:lstStyle/>
        <a:p>
          <a:endParaRPr lang="en-US" sz="1600">
            <a:solidFill>
              <a:srgbClr val="2A446F"/>
            </a:solidFill>
          </a:endParaRPr>
        </a:p>
      </dgm:t>
    </dgm:pt>
    <dgm:pt modelId="{550FE497-D690-564E-B3CA-BC9336093545}" type="sibTrans" cxnId="{A83AE836-C445-D445-85BA-8A5C480226D8}">
      <dgm:prSet/>
      <dgm:spPr/>
      <dgm:t>
        <a:bodyPr/>
        <a:lstStyle/>
        <a:p>
          <a:endParaRPr lang="en-US" sz="1600">
            <a:solidFill>
              <a:srgbClr val="2A446F"/>
            </a:solidFill>
          </a:endParaRPr>
        </a:p>
      </dgm:t>
    </dgm:pt>
    <dgm:pt modelId="{42C278B2-2161-CA4E-965D-1E88DBAB3553}">
      <dgm:prSet custT="1"/>
      <dgm:spPr/>
      <dgm:t>
        <a:bodyPr/>
        <a:lstStyle/>
        <a:p>
          <a:pPr>
            <a:buFont typeface="Arial" panose="020B0604020202020204" pitchFamily="34" charset="0"/>
            <a:buChar char="•"/>
          </a:pPr>
          <a:r>
            <a:rPr lang="en-US" sz="2400" b="0" i="0">
              <a:solidFill>
                <a:srgbClr val="2A446F"/>
              </a:solidFill>
            </a:rPr>
            <a:t>1 | Prepare The Lab – Launch &amp; Run Notebooks Early</a:t>
          </a:r>
        </a:p>
      </dgm:t>
    </dgm:pt>
    <dgm:pt modelId="{3219157A-848C-E148-873A-22AE34EC7E1A}" type="sibTrans" cxnId="{D69BF3AA-5180-4448-BD57-B4BB5E66D9D4}">
      <dgm:prSet/>
      <dgm:spPr/>
      <dgm:t>
        <a:bodyPr/>
        <a:lstStyle/>
        <a:p>
          <a:endParaRPr lang="en-US" sz="1600">
            <a:solidFill>
              <a:srgbClr val="2A446F"/>
            </a:solidFill>
          </a:endParaRPr>
        </a:p>
      </dgm:t>
    </dgm:pt>
    <dgm:pt modelId="{702CB03E-103B-E74D-A2F4-7270F0F00B29}" type="parTrans" cxnId="{D69BF3AA-5180-4448-BD57-B4BB5E66D9D4}">
      <dgm:prSet/>
      <dgm:spPr/>
      <dgm:t>
        <a:bodyPr/>
        <a:lstStyle/>
        <a:p>
          <a:endParaRPr lang="en-US" sz="1600">
            <a:solidFill>
              <a:srgbClr val="2A446F"/>
            </a:solidFill>
          </a:endParaRPr>
        </a:p>
      </dgm:t>
    </dgm:pt>
    <dgm:pt modelId="{B7F8A83F-3068-C44E-B3AF-514331C80FBA}">
      <dgm:prSet custT="1"/>
      <dgm:spPr/>
      <dgm:t>
        <a:bodyPr/>
        <a:lstStyle/>
        <a:p>
          <a:pPr>
            <a:buFont typeface="Arial" panose="020B0604020202020204" pitchFamily="34" charset="0"/>
            <a:buChar char="•"/>
          </a:pPr>
          <a:r>
            <a:rPr lang="en-US" sz="2400" b="0" i="0">
              <a:solidFill>
                <a:srgbClr val="2A446F"/>
              </a:solidFill>
            </a:rPr>
            <a:t>9 | Summary</a:t>
          </a:r>
        </a:p>
      </dgm:t>
    </dgm:pt>
    <dgm:pt modelId="{698873E1-E46A-284B-A9C7-D9EE85FD8098}" type="parTrans" cxnId="{702D1C12-240A-2541-B699-AFF2357CC978}">
      <dgm:prSet/>
      <dgm:spPr/>
      <dgm:t>
        <a:bodyPr/>
        <a:lstStyle/>
        <a:p>
          <a:endParaRPr lang="en-US" sz="1600"/>
        </a:p>
      </dgm:t>
    </dgm:pt>
    <dgm:pt modelId="{40BF0723-6F13-EF4E-AA70-61E8A31E9EA4}" type="sibTrans" cxnId="{702D1C12-240A-2541-B699-AFF2357CC978}">
      <dgm:prSet/>
      <dgm:spPr/>
      <dgm:t>
        <a:bodyPr/>
        <a:lstStyle/>
        <a:p>
          <a:endParaRPr lang="en-US" sz="1600"/>
        </a:p>
      </dgm:t>
    </dgm:pt>
    <dgm:pt modelId="{286EC44D-B6EA-714D-80C2-4AE49F1A616A}">
      <dgm:prSet custT="1"/>
      <dgm:spPr/>
      <dgm:t>
        <a:bodyPr/>
        <a:lstStyle/>
        <a:p>
          <a:pPr>
            <a:buFont typeface="Arial" panose="020B0604020202020204" pitchFamily="34" charset="0"/>
            <a:buChar char="•"/>
          </a:pPr>
          <a:r>
            <a:rPr lang="en-US" sz="2400" b="0" i="0">
              <a:solidFill>
                <a:srgbClr val="2A446F"/>
              </a:solidFill>
            </a:rPr>
            <a:t>2 | What is a Responsible AI Dashboard?</a:t>
          </a:r>
        </a:p>
      </dgm:t>
    </dgm:pt>
    <dgm:pt modelId="{F2CF0649-3C71-CA43-9937-FD51D3842955}" type="parTrans" cxnId="{8752D05C-D2E8-504D-A45F-6B9253EDD9C4}">
      <dgm:prSet/>
      <dgm:spPr/>
      <dgm:t>
        <a:bodyPr/>
        <a:lstStyle/>
        <a:p>
          <a:endParaRPr lang="en-US" sz="1600"/>
        </a:p>
      </dgm:t>
    </dgm:pt>
    <dgm:pt modelId="{DCBF8CFF-F969-4C45-BAFF-C214F610B37B}" type="sibTrans" cxnId="{8752D05C-D2E8-504D-A45F-6B9253EDD9C4}">
      <dgm:prSet/>
      <dgm:spPr/>
      <dgm:t>
        <a:bodyPr/>
        <a:lstStyle/>
        <a:p>
          <a:endParaRPr lang="en-US" sz="1600"/>
        </a:p>
      </dgm:t>
    </dgm:pt>
    <dgm:pt modelId="{C0F11328-EFD3-47A8-8214-0C9DE1A27A41}" type="pres">
      <dgm:prSet presAssocID="{B204880D-050C-4CCA-973C-FFC84393E98D}" presName="vert0" presStyleCnt="0">
        <dgm:presLayoutVars>
          <dgm:dir/>
          <dgm:animOne val="branch"/>
          <dgm:animLvl val="lvl"/>
        </dgm:presLayoutVars>
      </dgm:prSet>
      <dgm:spPr/>
    </dgm:pt>
    <dgm:pt modelId="{0AFF71CD-465E-E144-8829-96B5112CFBEF}" type="pres">
      <dgm:prSet presAssocID="{42C278B2-2161-CA4E-965D-1E88DBAB3553}" presName="thickLine" presStyleLbl="alignNode1" presStyleIdx="0" presStyleCnt="9"/>
      <dgm:spPr/>
    </dgm:pt>
    <dgm:pt modelId="{7D79A451-082F-DF4F-BCBA-125EABB07448}" type="pres">
      <dgm:prSet presAssocID="{42C278B2-2161-CA4E-965D-1E88DBAB3553}" presName="horz1" presStyleCnt="0"/>
      <dgm:spPr/>
    </dgm:pt>
    <dgm:pt modelId="{B9DF5ECA-D122-A045-AC6B-289645E9AB06}" type="pres">
      <dgm:prSet presAssocID="{42C278B2-2161-CA4E-965D-1E88DBAB3553}" presName="tx1" presStyleLbl="revTx" presStyleIdx="0" presStyleCnt="9"/>
      <dgm:spPr/>
    </dgm:pt>
    <dgm:pt modelId="{5A2E165A-F667-BF4F-B9B5-4444B42CAC67}" type="pres">
      <dgm:prSet presAssocID="{42C278B2-2161-CA4E-965D-1E88DBAB3553}" presName="vert1" presStyleCnt="0"/>
      <dgm:spPr/>
    </dgm:pt>
    <dgm:pt modelId="{55652643-6F4C-CC43-A73D-6AC3EB8B2FC2}" type="pres">
      <dgm:prSet presAssocID="{286EC44D-B6EA-714D-80C2-4AE49F1A616A}" presName="thickLine" presStyleLbl="alignNode1" presStyleIdx="1" presStyleCnt="9"/>
      <dgm:spPr/>
    </dgm:pt>
    <dgm:pt modelId="{30B39943-56C7-8842-B635-35C0C54ED0AA}" type="pres">
      <dgm:prSet presAssocID="{286EC44D-B6EA-714D-80C2-4AE49F1A616A}" presName="horz1" presStyleCnt="0"/>
      <dgm:spPr/>
    </dgm:pt>
    <dgm:pt modelId="{E49915A9-41B6-4440-B6D7-800A0598693D}" type="pres">
      <dgm:prSet presAssocID="{286EC44D-B6EA-714D-80C2-4AE49F1A616A}" presName="tx1" presStyleLbl="revTx" presStyleIdx="1" presStyleCnt="9"/>
      <dgm:spPr/>
    </dgm:pt>
    <dgm:pt modelId="{CCAA8548-A04C-2144-A73B-DE66F25FE947}" type="pres">
      <dgm:prSet presAssocID="{286EC44D-B6EA-714D-80C2-4AE49F1A616A}" presName="vert1" presStyleCnt="0"/>
      <dgm:spPr/>
    </dgm:pt>
    <dgm:pt modelId="{5F999B29-7A53-6C4C-8C46-879A9B836520}" type="pres">
      <dgm:prSet presAssocID="{3912AB58-E42A-6641-9FF7-EAD76E6DA95F}" presName="thickLine" presStyleLbl="alignNode1" presStyleIdx="2" presStyleCnt="9"/>
      <dgm:spPr/>
    </dgm:pt>
    <dgm:pt modelId="{EB73EE8F-C81B-9245-AD12-AA1036924826}" type="pres">
      <dgm:prSet presAssocID="{3912AB58-E42A-6641-9FF7-EAD76E6DA95F}" presName="horz1" presStyleCnt="0"/>
      <dgm:spPr/>
    </dgm:pt>
    <dgm:pt modelId="{037098E8-D75A-0244-8F3D-48787C6EC67C}" type="pres">
      <dgm:prSet presAssocID="{3912AB58-E42A-6641-9FF7-EAD76E6DA95F}" presName="tx1" presStyleLbl="revTx" presStyleIdx="2" presStyleCnt="9"/>
      <dgm:spPr/>
    </dgm:pt>
    <dgm:pt modelId="{57408296-9F05-6843-90C9-F8FFE0A1A9F7}" type="pres">
      <dgm:prSet presAssocID="{3912AB58-E42A-6641-9FF7-EAD76E6DA95F}" presName="vert1" presStyleCnt="0"/>
      <dgm:spPr/>
    </dgm:pt>
    <dgm:pt modelId="{4FC6FF9F-4A49-974F-970C-7D5F83310CDC}" type="pres">
      <dgm:prSet presAssocID="{E2E3C373-21B8-AC4B-B987-CC6A477D6D6F}" presName="thickLine" presStyleLbl="alignNode1" presStyleIdx="3" presStyleCnt="9"/>
      <dgm:spPr/>
    </dgm:pt>
    <dgm:pt modelId="{0A839C09-3D8B-CF42-BB79-B51EDD40B4EC}" type="pres">
      <dgm:prSet presAssocID="{E2E3C373-21B8-AC4B-B987-CC6A477D6D6F}" presName="horz1" presStyleCnt="0"/>
      <dgm:spPr/>
    </dgm:pt>
    <dgm:pt modelId="{FB9912FB-B51F-1842-9D6C-54B6AFF7DE8C}" type="pres">
      <dgm:prSet presAssocID="{E2E3C373-21B8-AC4B-B987-CC6A477D6D6F}" presName="tx1" presStyleLbl="revTx" presStyleIdx="3" presStyleCnt="9"/>
      <dgm:spPr/>
    </dgm:pt>
    <dgm:pt modelId="{BFB97B32-C4DD-4640-A167-555DAA8FF3BA}" type="pres">
      <dgm:prSet presAssocID="{E2E3C373-21B8-AC4B-B987-CC6A477D6D6F}" presName="vert1" presStyleCnt="0"/>
      <dgm:spPr/>
    </dgm:pt>
    <dgm:pt modelId="{740E97AD-DACB-2047-86D6-65FC85DD81E0}" type="pres">
      <dgm:prSet presAssocID="{EA6D9460-DA34-9D44-ADCC-EAF695E282E1}" presName="thickLine" presStyleLbl="alignNode1" presStyleIdx="4" presStyleCnt="9"/>
      <dgm:spPr/>
    </dgm:pt>
    <dgm:pt modelId="{6783FD47-D728-E64B-843B-CB762D4D5D71}" type="pres">
      <dgm:prSet presAssocID="{EA6D9460-DA34-9D44-ADCC-EAF695E282E1}" presName="horz1" presStyleCnt="0"/>
      <dgm:spPr/>
    </dgm:pt>
    <dgm:pt modelId="{07F51A9F-D2F2-164E-827D-9C1575E81B48}" type="pres">
      <dgm:prSet presAssocID="{EA6D9460-DA34-9D44-ADCC-EAF695E282E1}" presName="tx1" presStyleLbl="revTx" presStyleIdx="4" presStyleCnt="9"/>
      <dgm:spPr/>
    </dgm:pt>
    <dgm:pt modelId="{68CAE172-6746-D848-9E0D-2774BAA19FBD}" type="pres">
      <dgm:prSet presAssocID="{EA6D9460-DA34-9D44-ADCC-EAF695E282E1}" presName="vert1" presStyleCnt="0"/>
      <dgm:spPr/>
    </dgm:pt>
    <dgm:pt modelId="{DAF4AFCC-95ED-B24F-8D94-4704D6EE0889}" type="pres">
      <dgm:prSet presAssocID="{0E9D2754-9300-7D42-A08F-AE976318CE93}" presName="thickLine" presStyleLbl="alignNode1" presStyleIdx="5" presStyleCnt="9"/>
      <dgm:spPr/>
    </dgm:pt>
    <dgm:pt modelId="{F3491BC2-9825-8743-A5F8-E1A38E8F494C}" type="pres">
      <dgm:prSet presAssocID="{0E9D2754-9300-7D42-A08F-AE976318CE93}" presName="horz1" presStyleCnt="0"/>
      <dgm:spPr/>
    </dgm:pt>
    <dgm:pt modelId="{BB37F8C7-4520-DE49-8D0A-4CB76666927C}" type="pres">
      <dgm:prSet presAssocID="{0E9D2754-9300-7D42-A08F-AE976318CE93}" presName="tx1" presStyleLbl="revTx" presStyleIdx="5" presStyleCnt="9"/>
      <dgm:spPr/>
    </dgm:pt>
    <dgm:pt modelId="{D1BF138D-C5A9-AF41-B655-FF58F69F7A0C}" type="pres">
      <dgm:prSet presAssocID="{0E9D2754-9300-7D42-A08F-AE976318CE93}" presName="vert1" presStyleCnt="0"/>
      <dgm:spPr/>
    </dgm:pt>
    <dgm:pt modelId="{599A8692-2FA1-764B-8E4F-7B2BADD2C021}" type="pres">
      <dgm:prSet presAssocID="{3B817C4F-ABCF-7844-AE8F-53CAAA23AEC3}" presName="thickLine" presStyleLbl="alignNode1" presStyleIdx="6" presStyleCnt="9"/>
      <dgm:spPr/>
    </dgm:pt>
    <dgm:pt modelId="{26BD3B0D-055C-E541-81A7-31BEDBD5CBEA}" type="pres">
      <dgm:prSet presAssocID="{3B817C4F-ABCF-7844-AE8F-53CAAA23AEC3}" presName="horz1" presStyleCnt="0"/>
      <dgm:spPr/>
    </dgm:pt>
    <dgm:pt modelId="{DD856E76-A90B-324D-B714-A057A92C3A50}" type="pres">
      <dgm:prSet presAssocID="{3B817C4F-ABCF-7844-AE8F-53CAAA23AEC3}" presName="tx1" presStyleLbl="revTx" presStyleIdx="6" presStyleCnt="9"/>
      <dgm:spPr/>
    </dgm:pt>
    <dgm:pt modelId="{676FBFFB-DBF0-4640-9ED6-F99F25A26967}" type="pres">
      <dgm:prSet presAssocID="{3B817C4F-ABCF-7844-AE8F-53CAAA23AEC3}" presName="vert1" presStyleCnt="0"/>
      <dgm:spPr/>
    </dgm:pt>
    <dgm:pt modelId="{A890CF95-30CC-7345-BD61-0C29BA90971A}" type="pres">
      <dgm:prSet presAssocID="{73EA78F7-D923-2B42-B082-B40B74B9DC95}" presName="thickLine" presStyleLbl="alignNode1" presStyleIdx="7" presStyleCnt="9"/>
      <dgm:spPr/>
    </dgm:pt>
    <dgm:pt modelId="{6E8D8050-0FF9-C04B-B733-B473FD2166D4}" type="pres">
      <dgm:prSet presAssocID="{73EA78F7-D923-2B42-B082-B40B74B9DC95}" presName="horz1" presStyleCnt="0"/>
      <dgm:spPr/>
    </dgm:pt>
    <dgm:pt modelId="{929C8AC1-4B7B-2D4F-9B01-47D786314A80}" type="pres">
      <dgm:prSet presAssocID="{73EA78F7-D923-2B42-B082-B40B74B9DC95}" presName="tx1" presStyleLbl="revTx" presStyleIdx="7" presStyleCnt="9"/>
      <dgm:spPr/>
    </dgm:pt>
    <dgm:pt modelId="{62725D64-5A7F-F043-8E1A-4CEC3E4CBC92}" type="pres">
      <dgm:prSet presAssocID="{73EA78F7-D923-2B42-B082-B40B74B9DC95}" presName="vert1" presStyleCnt="0"/>
      <dgm:spPr/>
    </dgm:pt>
    <dgm:pt modelId="{AF08C9EC-C605-7C4C-B1BD-E2E98DD1515C}" type="pres">
      <dgm:prSet presAssocID="{B7F8A83F-3068-C44E-B3AF-514331C80FBA}" presName="thickLine" presStyleLbl="alignNode1" presStyleIdx="8" presStyleCnt="9"/>
      <dgm:spPr/>
    </dgm:pt>
    <dgm:pt modelId="{6538A74B-C9FA-444F-9D2D-1BC57952DDAB}" type="pres">
      <dgm:prSet presAssocID="{B7F8A83F-3068-C44E-B3AF-514331C80FBA}" presName="horz1" presStyleCnt="0"/>
      <dgm:spPr/>
    </dgm:pt>
    <dgm:pt modelId="{A9D9FF7C-A041-2042-8190-E758B8B8485E}" type="pres">
      <dgm:prSet presAssocID="{B7F8A83F-3068-C44E-B3AF-514331C80FBA}" presName="tx1" presStyleLbl="revTx" presStyleIdx="8" presStyleCnt="9"/>
      <dgm:spPr/>
    </dgm:pt>
    <dgm:pt modelId="{F8655FEF-258F-BD48-A28E-600399AAC475}" type="pres">
      <dgm:prSet presAssocID="{B7F8A83F-3068-C44E-B3AF-514331C80FBA}" presName="vert1" presStyleCnt="0"/>
      <dgm:spPr/>
    </dgm:pt>
  </dgm:ptLst>
  <dgm:cxnLst>
    <dgm:cxn modelId="{702D1C12-240A-2541-B699-AFF2357CC978}" srcId="{B204880D-050C-4CCA-973C-FFC84393E98D}" destId="{B7F8A83F-3068-C44E-B3AF-514331C80FBA}" srcOrd="8" destOrd="0" parTransId="{698873E1-E46A-284B-A9C7-D9EE85FD8098}" sibTransId="{40BF0723-6F13-EF4E-AA70-61E8A31E9EA4}"/>
    <dgm:cxn modelId="{75DCD113-1D50-D841-A294-0D2B469ED5F5}" type="presOf" srcId="{3912AB58-E42A-6641-9FF7-EAD76E6DA95F}" destId="{037098E8-D75A-0244-8F3D-48787C6EC67C}" srcOrd="0" destOrd="0" presId="urn:microsoft.com/office/officeart/2008/layout/LinedList"/>
    <dgm:cxn modelId="{27CBDD1A-88AE-DA44-A780-0EFB48A1FA59}" type="presOf" srcId="{73EA78F7-D923-2B42-B082-B40B74B9DC95}" destId="{929C8AC1-4B7B-2D4F-9B01-47D786314A80}" srcOrd="0" destOrd="0" presId="urn:microsoft.com/office/officeart/2008/layout/LinedList"/>
    <dgm:cxn modelId="{A83AE836-C445-D445-85BA-8A5C480226D8}" srcId="{B204880D-050C-4CCA-973C-FFC84393E98D}" destId="{0E9D2754-9300-7D42-A08F-AE976318CE93}" srcOrd="5" destOrd="0" parTransId="{705226BC-5867-9D4B-91B4-E62795504079}" sibTransId="{550FE497-D690-564E-B3CA-BC9336093545}"/>
    <dgm:cxn modelId="{DF4FFA45-BD21-044E-84EF-DF3E8EC65E99}" type="presOf" srcId="{3B817C4F-ABCF-7844-AE8F-53CAAA23AEC3}" destId="{DD856E76-A90B-324D-B714-A057A92C3A50}" srcOrd="0" destOrd="0" presId="urn:microsoft.com/office/officeart/2008/layout/LinedList"/>
    <dgm:cxn modelId="{CDE4814D-6CB7-694D-A045-BA2EB052D7BC}" srcId="{B204880D-050C-4CCA-973C-FFC84393E98D}" destId="{73EA78F7-D923-2B42-B082-B40B74B9DC95}" srcOrd="7" destOrd="0" parTransId="{5E3CABC1-85AD-0142-9FE1-83EA71D7FCD9}" sibTransId="{17AAFAAE-BF4B-6941-9B7C-33D67E2E40B1}"/>
    <dgm:cxn modelId="{F23A3454-E581-4361-9205-61DBB8375AA7}" type="presOf" srcId="{B204880D-050C-4CCA-973C-FFC84393E98D}" destId="{C0F11328-EFD3-47A8-8214-0C9DE1A27A41}" srcOrd="0" destOrd="0" presId="urn:microsoft.com/office/officeart/2008/layout/LinedList"/>
    <dgm:cxn modelId="{3A80365C-3372-3941-897E-34C82C1F50A8}" type="presOf" srcId="{42C278B2-2161-CA4E-965D-1E88DBAB3553}" destId="{B9DF5ECA-D122-A045-AC6B-289645E9AB06}" srcOrd="0" destOrd="0" presId="urn:microsoft.com/office/officeart/2008/layout/LinedList"/>
    <dgm:cxn modelId="{8752D05C-D2E8-504D-A45F-6B9253EDD9C4}" srcId="{B204880D-050C-4CCA-973C-FFC84393E98D}" destId="{286EC44D-B6EA-714D-80C2-4AE49F1A616A}" srcOrd="1" destOrd="0" parTransId="{F2CF0649-3C71-CA43-9937-FD51D3842955}" sibTransId="{DCBF8CFF-F969-4C45-BAFF-C214F610B37B}"/>
    <dgm:cxn modelId="{F0800A6D-D8E8-F743-A987-67F5DC5517E1}" srcId="{B204880D-050C-4CCA-973C-FFC84393E98D}" destId="{3912AB58-E42A-6641-9FF7-EAD76E6DA95F}" srcOrd="2" destOrd="0" parTransId="{9EF48DAC-FD75-E846-8701-C6083CBCC219}" sibTransId="{3124D5F7-FC3C-B94E-9F2C-AAE4CC5124AF}"/>
    <dgm:cxn modelId="{0789427A-83EF-EE49-822C-57815A7ED8AC}" type="presOf" srcId="{B7F8A83F-3068-C44E-B3AF-514331C80FBA}" destId="{A9D9FF7C-A041-2042-8190-E758B8B8485E}" srcOrd="0" destOrd="0" presId="urn:microsoft.com/office/officeart/2008/layout/LinedList"/>
    <dgm:cxn modelId="{AC01AE7A-1978-7D4D-B54B-165019B8FAC3}" type="presOf" srcId="{EA6D9460-DA34-9D44-ADCC-EAF695E282E1}" destId="{07F51A9F-D2F2-164E-827D-9C1575E81B48}" srcOrd="0" destOrd="0" presId="urn:microsoft.com/office/officeart/2008/layout/LinedList"/>
    <dgm:cxn modelId="{80D6AA8C-C30F-E84C-AB0B-F70C77BC5DE4}" srcId="{B204880D-050C-4CCA-973C-FFC84393E98D}" destId="{EA6D9460-DA34-9D44-ADCC-EAF695E282E1}" srcOrd="4" destOrd="0" parTransId="{5A9E3AE2-EFF5-6C41-A59A-65BDDD855935}" sibTransId="{A2D0866F-CBD8-124B-915D-8867BA1D0EE4}"/>
    <dgm:cxn modelId="{47A3FB95-2DA0-474B-931D-7F1BB9B4E58C}" type="presOf" srcId="{E2E3C373-21B8-AC4B-B987-CC6A477D6D6F}" destId="{FB9912FB-B51F-1842-9D6C-54B6AFF7DE8C}" srcOrd="0" destOrd="0" presId="urn:microsoft.com/office/officeart/2008/layout/LinedList"/>
    <dgm:cxn modelId="{D69BF3AA-5180-4448-BD57-B4BB5E66D9D4}" srcId="{B204880D-050C-4CCA-973C-FFC84393E98D}" destId="{42C278B2-2161-CA4E-965D-1E88DBAB3553}" srcOrd="0" destOrd="0" parTransId="{702CB03E-103B-E74D-A2F4-7270F0F00B29}" sibTransId="{3219157A-848C-E148-873A-22AE34EC7E1A}"/>
    <dgm:cxn modelId="{F729E9AE-99C8-394D-8096-B43D21BEDDE6}" type="presOf" srcId="{0E9D2754-9300-7D42-A08F-AE976318CE93}" destId="{BB37F8C7-4520-DE49-8D0A-4CB76666927C}" srcOrd="0" destOrd="0" presId="urn:microsoft.com/office/officeart/2008/layout/LinedList"/>
    <dgm:cxn modelId="{3AB50FB1-365E-C64E-AB56-60796762580B}" type="presOf" srcId="{286EC44D-B6EA-714D-80C2-4AE49F1A616A}" destId="{E49915A9-41B6-4440-B6D7-800A0598693D}" srcOrd="0" destOrd="0" presId="urn:microsoft.com/office/officeart/2008/layout/LinedList"/>
    <dgm:cxn modelId="{38995ABC-9044-7F47-96A2-F9D77D2526A6}" srcId="{B204880D-050C-4CCA-973C-FFC84393E98D}" destId="{3B817C4F-ABCF-7844-AE8F-53CAAA23AEC3}" srcOrd="6" destOrd="0" parTransId="{29A22E28-C373-1242-AE94-B200A9C9652E}" sibTransId="{34FFEB8A-0E73-504E-BF67-48B3665E80B2}"/>
    <dgm:cxn modelId="{746437D9-157B-F845-B4B8-8322246F337B}" srcId="{B204880D-050C-4CCA-973C-FFC84393E98D}" destId="{E2E3C373-21B8-AC4B-B987-CC6A477D6D6F}" srcOrd="3" destOrd="0" parTransId="{6DFBB993-B12C-014F-BDD3-A997D3D4A761}" sibTransId="{33D473BA-E956-8644-8230-2DB42AD6A9A1}"/>
    <dgm:cxn modelId="{2B32425B-6EA5-1444-8F2D-A57C2A6A44E7}" type="presParOf" srcId="{C0F11328-EFD3-47A8-8214-0C9DE1A27A41}" destId="{0AFF71CD-465E-E144-8829-96B5112CFBEF}" srcOrd="0" destOrd="0" presId="urn:microsoft.com/office/officeart/2008/layout/LinedList"/>
    <dgm:cxn modelId="{BF7FB75E-7FCF-FF43-B076-F734F0E18C05}" type="presParOf" srcId="{C0F11328-EFD3-47A8-8214-0C9DE1A27A41}" destId="{7D79A451-082F-DF4F-BCBA-125EABB07448}" srcOrd="1" destOrd="0" presId="urn:microsoft.com/office/officeart/2008/layout/LinedList"/>
    <dgm:cxn modelId="{461EB133-22D5-E349-A35F-C43B0910DA10}" type="presParOf" srcId="{7D79A451-082F-DF4F-BCBA-125EABB07448}" destId="{B9DF5ECA-D122-A045-AC6B-289645E9AB06}" srcOrd="0" destOrd="0" presId="urn:microsoft.com/office/officeart/2008/layout/LinedList"/>
    <dgm:cxn modelId="{4465B6E6-0F46-F54E-B903-E442819C896F}" type="presParOf" srcId="{7D79A451-082F-DF4F-BCBA-125EABB07448}" destId="{5A2E165A-F667-BF4F-B9B5-4444B42CAC67}" srcOrd="1" destOrd="0" presId="urn:microsoft.com/office/officeart/2008/layout/LinedList"/>
    <dgm:cxn modelId="{3235EF47-B113-3F4A-B233-3EC42606F3C1}" type="presParOf" srcId="{C0F11328-EFD3-47A8-8214-0C9DE1A27A41}" destId="{55652643-6F4C-CC43-A73D-6AC3EB8B2FC2}" srcOrd="2" destOrd="0" presId="urn:microsoft.com/office/officeart/2008/layout/LinedList"/>
    <dgm:cxn modelId="{C0E6FD3F-B8C7-354A-BBD0-EF6D61184177}" type="presParOf" srcId="{C0F11328-EFD3-47A8-8214-0C9DE1A27A41}" destId="{30B39943-56C7-8842-B635-35C0C54ED0AA}" srcOrd="3" destOrd="0" presId="urn:microsoft.com/office/officeart/2008/layout/LinedList"/>
    <dgm:cxn modelId="{D8BD3DF6-3FE3-204D-BEDE-9F3721FB3242}" type="presParOf" srcId="{30B39943-56C7-8842-B635-35C0C54ED0AA}" destId="{E49915A9-41B6-4440-B6D7-800A0598693D}" srcOrd="0" destOrd="0" presId="urn:microsoft.com/office/officeart/2008/layout/LinedList"/>
    <dgm:cxn modelId="{2640D529-076D-2C4A-A42A-FBFC4905287B}" type="presParOf" srcId="{30B39943-56C7-8842-B635-35C0C54ED0AA}" destId="{CCAA8548-A04C-2144-A73B-DE66F25FE947}" srcOrd="1" destOrd="0" presId="urn:microsoft.com/office/officeart/2008/layout/LinedList"/>
    <dgm:cxn modelId="{E728FE22-1CE4-2E43-99B7-15B34C173921}" type="presParOf" srcId="{C0F11328-EFD3-47A8-8214-0C9DE1A27A41}" destId="{5F999B29-7A53-6C4C-8C46-879A9B836520}" srcOrd="4" destOrd="0" presId="urn:microsoft.com/office/officeart/2008/layout/LinedList"/>
    <dgm:cxn modelId="{BCCB1394-D08D-E34A-AF40-EA9F1D014484}" type="presParOf" srcId="{C0F11328-EFD3-47A8-8214-0C9DE1A27A41}" destId="{EB73EE8F-C81B-9245-AD12-AA1036924826}" srcOrd="5" destOrd="0" presId="urn:microsoft.com/office/officeart/2008/layout/LinedList"/>
    <dgm:cxn modelId="{3673E883-B380-6341-A9FC-F19E8C74E133}" type="presParOf" srcId="{EB73EE8F-C81B-9245-AD12-AA1036924826}" destId="{037098E8-D75A-0244-8F3D-48787C6EC67C}" srcOrd="0" destOrd="0" presId="urn:microsoft.com/office/officeart/2008/layout/LinedList"/>
    <dgm:cxn modelId="{B5A487DD-E3FF-C040-8D67-343B4301616C}" type="presParOf" srcId="{EB73EE8F-C81B-9245-AD12-AA1036924826}" destId="{57408296-9F05-6843-90C9-F8FFE0A1A9F7}" srcOrd="1" destOrd="0" presId="urn:microsoft.com/office/officeart/2008/layout/LinedList"/>
    <dgm:cxn modelId="{CFD8E581-DE67-C643-940C-6C61254D9014}" type="presParOf" srcId="{C0F11328-EFD3-47A8-8214-0C9DE1A27A41}" destId="{4FC6FF9F-4A49-974F-970C-7D5F83310CDC}" srcOrd="6" destOrd="0" presId="urn:microsoft.com/office/officeart/2008/layout/LinedList"/>
    <dgm:cxn modelId="{49140EDF-82A2-6C4A-8D6D-4EB73F62B16C}" type="presParOf" srcId="{C0F11328-EFD3-47A8-8214-0C9DE1A27A41}" destId="{0A839C09-3D8B-CF42-BB79-B51EDD40B4EC}" srcOrd="7" destOrd="0" presId="urn:microsoft.com/office/officeart/2008/layout/LinedList"/>
    <dgm:cxn modelId="{3E770F26-5C1B-2B41-9992-77420B1D5490}" type="presParOf" srcId="{0A839C09-3D8B-CF42-BB79-B51EDD40B4EC}" destId="{FB9912FB-B51F-1842-9D6C-54B6AFF7DE8C}" srcOrd="0" destOrd="0" presId="urn:microsoft.com/office/officeart/2008/layout/LinedList"/>
    <dgm:cxn modelId="{29E3A0B2-EF45-4742-BDD3-2A5A22952D07}" type="presParOf" srcId="{0A839C09-3D8B-CF42-BB79-B51EDD40B4EC}" destId="{BFB97B32-C4DD-4640-A167-555DAA8FF3BA}" srcOrd="1" destOrd="0" presId="urn:microsoft.com/office/officeart/2008/layout/LinedList"/>
    <dgm:cxn modelId="{B97A5CD3-4EC1-DF4F-83D1-8E220B93A74E}" type="presParOf" srcId="{C0F11328-EFD3-47A8-8214-0C9DE1A27A41}" destId="{740E97AD-DACB-2047-86D6-65FC85DD81E0}" srcOrd="8" destOrd="0" presId="urn:microsoft.com/office/officeart/2008/layout/LinedList"/>
    <dgm:cxn modelId="{81E78162-0F0E-8F44-A0CA-9DD2F47ABBAF}" type="presParOf" srcId="{C0F11328-EFD3-47A8-8214-0C9DE1A27A41}" destId="{6783FD47-D728-E64B-843B-CB762D4D5D71}" srcOrd="9" destOrd="0" presId="urn:microsoft.com/office/officeart/2008/layout/LinedList"/>
    <dgm:cxn modelId="{54340456-182C-954D-8CAE-82E69679FC4D}" type="presParOf" srcId="{6783FD47-D728-E64B-843B-CB762D4D5D71}" destId="{07F51A9F-D2F2-164E-827D-9C1575E81B48}" srcOrd="0" destOrd="0" presId="urn:microsoft.com/office/officeart/2008/layout/LinedList"/>
    <dgm:cxn modelId="{91393B89-99BF-3546-A396-ADEC229539BE}" type="presParOf" srcId="{6783FD47-D728-E64B-843B-CB762D4D5D71}" destId="{68CAE172-6746-D848-9E0D-2774BAA19FBD}" srcOrd="1" destOrd="0" presId="urn:microsoft.com/office/officeart/2008/layout/LinedList"/>
    <dgm:cxn modelId="{EC6746C7-2764-6248-A49D-18B6C9CF291C}" type="presParOf" srcId="{C0F11328-EFD3-47A8-8214-0C9DE1A27A41}" destId="{DAF4AFCC-95ED-B24F-8D94-4704D6EE0889}" srcOrd="10" destOrd="0" presId="urn:microsoft.com/office/officeart/2008/layout/LinedList"/>
    <dgm:cxn modelId="{1B68B0C8-B722-9C4C-953F-545C2279D3AF}" type="presParOf" srcId="{C0F11328-EFD3-47A8-8214-0C9DE1A27A41}" destId="{F3491BC2-9825-8743-A5F8-E1A38E8F494C}" srcOrd="11" destOrd="0" presId="urn:microsoft.com/office/officeart/2008/layout/LinedList"/>
    <dgm:cxn modelId="{B477F62C-65FA-F94B-AE20-51FF78028F4A}" type="presParOf" srcId="{F3491BC2-9825-8743-A5F8-E1A38E8F494C}" destId="{BB37F8C7-4520-DE49-8D0A-4CB76666927C}" srcOrd="0" destOrd="0" presId="urn:microsoft.com/office/officeart/2008/layout/LinedList"/>
    <dgm:cxn modelId="{3AB7713E-5C80-1C46-ADCC-653B46D6EDB8}" type="presParOf" srcId="{F3491BC2-9825-8743-A5F8-E1A38E8F494C}" destId="{D1BF138D-C5A9-AF41-B655-FF58F69F7A0C}" srcOrd="1" destOrd="0" presId="urn:microsoft.com/office/officeart/2008/layout/LinedList"/>
    <dgm:cxn modelId="{BAEB6F49-6CA8-D148-8A06-FFDBF3276952}" type="presParOf" srcId="{C0F11328-EFD3-47A8-8214-0C9DE1A27A41}" destId="{599A8692-2FA1-764B-8E4F-7B2BADD2C021}" srcOrd="12" destOrd="0" presId="urn:microsoft.com/office/officeart/2008/layout/LinedList"/>
    <dgm:cxn modelId="{6FA1878F-F302-804D-A84A-B28DCB57B038}" type="presParOf" srcId="{C0F11328-EFD3-47A8-8214-0C9DE1A27A41}" destId="{26BD3B0D-055C-E541-81A7-31BEDBD5CBEA}" srcOrd="13" destOrd="0" presId="urn:microsoft.com/office/officeart/2008/layout/LinedList"/>
    <dgm:cxn modelId="{0EB1A437-9CB3-9545-9AF0-B78EF73DC9E3}" type="presParOf" srcId="{26BD3B0D-055C-E541-81A7-31BEDBD5CBEA}" destId="{DD856E76-A90B-324D-B714-A057A92C3A50}" srcOrd="0" destOrd="0" presId="urn:microsoft.com/office/officeart/2008/layout/LinedList"/>
    <dgm:cxn modelId="{2C40972D-DB4B-324D-A22D-7D3552713F1D}" type="presParOf" srcId="{26BD3B0D-055C-E541-81A7-31BEDBD5CBEA}" destId="{676FBFFB-DBF0-4640-9ED6-F99F25A26967}" srcOrd="1" destOrd="0" presId="urn:microsoft.com/office/officeart/2008/layout/LinedList"/>
    <dgm:cxn modelId="{E86699EB-D404-1F4D-8586-5898D5959952}" type="presParOf" srcId="{C0F11328-EFD3-47A8-8214-0C9DE1A27A41}" destId="{A890CF95-30CC-7345-BD61-0C29BA90971A}" srcOrd="14" destOrd="0" presId="urn:microsoft.com/office/officeart/2008/layout/LinedList"/>
    <dgm:cxn modelId="{1AF4126F-F71A-E347-9992-3E4EC231646B}" type="presParOf" srcId="{C0F11328-EFD3-47A8-8214-0C9DE1A27A41}" destId="{6E8D8050-0FF9-C04B-B733-B473FD2166D4}" srcOrd="15" destOrd="0" presId="urn:microsoft.com/office/officeart/2008/layout/LinedList"/>
    <dgm:cxn modelId="{DF272662-4D63-5C4F-8543-01BFAA19928A}" type="presParOf" srcId="{6E8D8050-0FF9-C04B-B733-B473FD2166D4}" destId="{929C8AC1-4B7B-2D4F-9B01-47D786314A80}" srcOrd="0" destOrd="0" presId="urn:microsoft.com/office/officeart/2008/layout/LinedList"/>
    <dgm:cxn modelId="{E29654AB-B908-DA42-AFB0-CCDDAFF97AAE}" type="presParOf" srcId="{6E8D8050-0FF9-C04B-B733-B473FD2166D4}" destId="{62725D64-5A7F-F043-8E1A-4CEC3E4CBC92}" srcOrd="1" destOrd="0" presId="urn:microsoft.com/office/officeart/2008/layout/LinedList"/>
    <dgm:cxn modelId="{D09169B7-706A-5E4D-884A-3AD01ABB58B7}" type="presParOf" srcId="{C0F11328-EFD3-47A8-8214-0C9DE1A27A41}" destId="{AF08C9EC-C605-7C4C-B1BD-E2E98DD1515C}" srcOrd="16" destOrd="0" presId="urn:microsoft.com/office/officeart/2008/layout/LinedList"/>
    <dgm:cxn modelId="{CEFAC794-9638-904A-9A70-A6979A22202B}" type="presParOf" srcId="{C0F11328-EFD3-47A8-8214-0C9DE1A27A41}" destId="{6538A74B-C9FA-444F-9D2D-1BC57952DDAB}" srcOrd="17" destOrd="0" presId="urn:microsoft.com/office/officeart/2008/layout/LinedList"/>
    <dgm:cxn modelId="{05B5ED5F-02AD-6740-9D0C-3EDC9144EF27}" type="presParOf" srcId="{6538A74B-C9FA-444F-9D2D-1BC57952DDAB}" destId="{A9D9FF7C-A041-2042-8190-E758B8B8485E}" srcOrd="0" destOrd="0" presId="urn:microsoft.com/office/officeart/2008/layout/LinedList"/>
    <dgm:cxn modelId="{BB65C071-6DE4-F24D-8BDE-A25F7B33C6C6}" type="presParOf" srcId="{6538A74B-C9FA-444F-9D2D-1BC57952DDAB}" destId="{F8655FEF-258F-BD48-A28E-600399AAC475}" srcOrd="1" destOrd="0" presId="urn:microsoft.com/office/officeart/2008/layout/LinedList"/>
  </dgm:cxnLst>
  <dgm:bg/>
  <dgm:whole>
    <a:ln w="28575"/>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04880D-050C-4CCA-973C-FFC84393E98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3912AB58-E42A-6641-9FF7-EAD76E6DA95F}">
      <dgm:prSet custT="1"/>
      <dgm:spPr/>
      <dgm:t>
        <a:bodyPr/>
        <a:lstStyle/>
        <a:p>
          <a:pPr>
            <a:buFont typeface="Arial" panose="020B0604020202020204" pitchFamily="34" charset="0"/>
            <a:buChar char="•"/>
          </a:pPr>
          <a:r>
            <a:rPr lang="en-US" sz="2400" b="0" i="0">
              <a:solidFill>
                <a:srgbClr val="2A446F"/>
              </a:solidFill>
            </a:rPr>
            <a:t>3 | Error Analysis On A Model</a:t>
          </a:r>
        </a:p>
      </dgm:t>
    </dgm:pt>
    <dgm:pt modelId="{9EF48DAC-FD75-E846-8701-C6083CBCC219}" type="parTrans" cxnId="{F0800A6D-D8E8-F743-A987-67F5DC5517E1}">
      <dgm:prSet/>
      <dgm:spPr/>
      <dgm:t>
        <a:bodyPr/>
        <a:lstStyle/>
        <a:p>
          <a:endParaRPr lang="en-US" sz="1600">
            <a:solidFill>
              <a:srgbClr val="2A446F"/>
            </a:solidFill>
          </a:endParaRPr>
        </a:p>
      </dgm:t>
    </dgm:pt>
    <dgm:pt modelId="{3124D5F7-FC3C-B94E-9F2C-AAE4CC5124AF}" type="sibTrans" cxnId="{F0800A6D-D8E8-F743-A987-67F5DC5517E1}">
      <dgm:prSet/>
      <dgm:spPr/>
      <dgm:t>
        <a:bodyPr/>
        <a:lstStyle/>
        <a:p>
          <a:endParaRPr lang="en-US" sz="1600">
            <a:solidFill>
              <a:srgbClr val="2A446F"/>
            </a:solidFill>
          </a:endParaRPr>
        </a:p>
      </dgm:t>
    </dgm:pt>
    <dgm:pt modelId="{E2E3C373-21B8-AC4B-B987-CC6A477D6D6F}">
      <dgm:prSet custT="1"/>
      <dgm:spPr/>
      <dgm:t>
        <a:bodyPr/>
        <a:lstStyle/>
        <a:p>
          <a:pPr>
            <a:buFont typeface="Arial" panose="020B0604020202020204" pitchFamily="34" charset="0"/>
            <a:buChar char="•"/>
          </a:pPr>
          <a:r>
            <a:rPr lang="en-US" sz="2400" b="0" i="0">
              <a:solidFill>
                <a:srgbClr val="2A446F"/>
              </a:solidFill>
            </a:rPr>
            <a:t>4 | Find Model Performance Inconsistencies</a:t>
          </a:r>
        </a:p>
      </dgm:t>
    </dgm:pt>
    <dgm:pt modelId="{6DFBB993-B12C-014F-BDD3-A997D3D4A761}" type="parTrans" cxnId="{746437D9-157B-F845-B4B8-8322246F337B}">
      <dgm:prSet/>
      <dgm:spPr/>
      <dgm:t>
        <a:bodyPr/>
        <a:lstStyle/>
        <a:p>
          <a:endParaRPr lang="en-US" sz="1600">
            <a:solidFill>
              <a:srgbClr val="2A446F"/>
            </a:solidFill>
          </a:endParaRPr>
        </a:p>
      </dgm:t>
    </dgm:pt>
    <dgm:pt modelId="{33D473BA-E956-8644-8230-2DB42AD6A9A1}" type="sibTrans" cxnId="{746437D9-157B-F845-B4B8-8322246F337B}">
      <dgm:prSet/>
      <dgm:spPr/>
      <dgm:t>
        <a:bodyPr/>
        <a:lstStyle/>
        <a:p>
          <a:endParaRPr lang="en-US" sz="1600">
            <a:solidFill>
              <a:srgbClr val="2A446F"/>
            </a:solidFill>
          </a:endParaRPr>
        </a:p>
      </dgm:t>
    </dgm:pt>
    <dgm:pt modelId="{EA6D9460-DA34-9D44-ADCC-EAF695E282E1}">
      <dgm:prSet custT="1"/>
      <dgm:spPr/>
      <dgm:t>
        <a:bodyPr/>
        <a:lstStyle/>
        <a:p>
          <a:pPr>
            <a:buFont typeface="Arial" panose="020B0604020202020204" pitchFamily="34" charset="0"/>
            <a:buChar char="•"/>
          </a:pPr>
          <a:r>
            <a:rPr lang="en-US" sz="2400" b="0" i="0">
              <a:solidFill>
                <a:srgbClr val="2A446F"/>
              </a:solidFill>
            </a:rPr>
            <a:t>5 | Expose Data Biases</a:t>
          </a:r>
        </a:p>
      </dgm:t>
    </dgm:pt>
    <dgm:pt modelId="{5A9E3AE2-EFF5-6C41-A59A-65BDDD855935}" type="parTrans" cxnId="{80D6AA8C-C30F-E84C-AB0B-F70C77BC5DE4}">
      <dgm:prSet/>
      <dgm:spPr/>
      <dgm:t>
        <a:bodyPr/>
        <a:lstStyle/>
        <a:p>
          <a:endParaRPr lang="en-US" sz="1600">
            <a:solidFill>
              <a:srgbClr val="2A446F"/>
            </a:solidFill>
          </a:endParaRPr>
        </a:p>
      </dgm:t>
    </dgm:pt>
    <dgm:pt modelId="{A2D0866F-CBD8-124B-915D-8867BA1D0EE4}" type="sibTrans" cxnId="{80D6AA8C-C30F-E84C-AB0B-F70C77BC5DE4}">
      <dgm:prSet/>
      <dgm:spPr/>
      <dgm:t>
        <a:bodyPr/>
        <a:lstStyle/>
        <a:p>
          <a:endParaRPr lang="en-US" sz="1600">
            <a:solidFill>
              <a:srgbClr val="2A446F"/>
            </a:solidFill>
          </a:endParaRPr>
        </a:p>
      </dgm:t>
    </dgm:pt>
    <dgm:pt modelId="{3B817C4F-ABCF-7844-AE8F-53CAAA23AEC3}">
      <dgm:prSet custT="1"/>
      <dgm:spPr/>
      <dgm:t>
        <a:bodyPr/>
        <a:lstStyle/>
        <a:p>
          <a:pPr>
            <a:buFont typeface="Arial" panose="020B0604020202020204" pitchFamily="34" charset="0"/>
            <a:buChar char="•"/>
          </a:pPr>
          <a:r>
            <a:rPr lang="en-US" sz="2400" b="1" i="0">
              <a:solidFill>
                <a:schemeClr val="accent2"/>
              </a:solidFill>
            </a:rPr>
            <a:t>7 | Complete Exercises – Prioritize Dashboard Section</a:t>
          </a:r>
        </a:p>
      </dgm:t>
    </dgm:pt>
    <dgm:pt modelId="{29A22E28-C373-1242-AE94-B200A9C9652E}" type="parTrans" cxnId="{38995ABC-9044-7F47-96A2-F9D77D2526A6}">
      <dgm:prSet/>
      <dgm:spPr/>
      <dgm:t>
        <a:bodyPr/>
        <a:lstStyle/>
        <a:p>
          <a:endParaRPr lang="en-US" sz="1600">
            <a:solidFill>
              <a:srgbClr val="2A446F"/>
            </a:solidFill>
          </a:endParaRPr>
        </a:p>
      </dgm:t>
    </dgm:pt>
    <dgm:pt modelId="{34FFEB8A-0E73-504E-BF67-48B3665E80B2}" type="sibTrans" cxnId="{38995ABC-9044-7F47-96A2-F9D77D2526A6}">
      <dgm:prSet/>
      <dgm:spPr/>
      <dgm:t>
        <a:bodyPr/>
        <a:lstStyle/>
        <a:p>
          <a:endParaRPr lang="en-US" sz="1600">
            <a:solidFill>
              <a:srgbClr val="2A446F"/>
            </a:solidFill>
          </a:endParaRPr>
        </a:p>
      </dgm:t>
    </dgm:pt>
    <dgm:pt modelId="{73EA78F7-D923-2B42-B082-B40B74B9DC95}">
      <dgm:prSet custT="1"/>
      <dgm:spPr/>
      <dgm:t>
        <a:bodyPr/>
        <a:lstStyle/>
        <a:p>
          <a:pPr>
            <a:buFont typeface="Arial" panose="020B0604020202020204" pitchFamily="34" charset="0"/>
            <a:buChar char="•"/>
          </a:pPr>
          <a:r>
            <a:rPr lang="en-US" sz="2400" b="0" i="0">
              <a:solidFill>
                <a:srgbClr val="2A446F"/>
              </a:solidFill>
            </a:rPr>
            <a:t>8 | Knowledge Check</a:t>
          </a:r>
        </a:p>
      </dgm:t>
    </dgm:pt>
    <dgm:pt modelId="{5E3CABC1-85AD-0142-9FE1-83EA71D7FCD9}" type="parTrans" cxnId="{CDE4814D-6CB7-694D-A045-BA2EB052D7BC}">
      <dgm:prSet/>
      <dgm:spPr/>
      <dgm:t>
        <a:bodyPr/>
        <a:lstStyle/>
        <a:p>
          <a:endParaRPr lang="en-US" sz="1600">
            <a:solidFill>
              <a:srgbClr val="2A446F"/>
            </a:solidFill>
          </a:endParaRPr>
        </a:p>
      </dgm:t>
    </dgm:pt>
    <dgm:pt modelId="{17AAFAAE-BF4B-6941-9B7C-33D67E2E40B1}" type="sibTrans" cxnId="{CDE4814D-6CB7-694D-A045-BA2EB052D7BC}">
      <dgm:prSet/>
      <dgm:spPr/>
      <dgm:t>
        <a:bodyPr/>
        <a:lstStyle/>
        <a:p>
          <a:endParaRPr lang="en-US" sz="1600">
            <a:solidFill>
              <a:srgbClr val="2A446F"/>
            </a:solidFill>
          </a:endParaRPr>
        </a:p>
      </dgm:t>
    </dgm:pt>
    <dgm:pt modelId="{0E9D2754-9300-7D42-A08F-AE976318CE93}">
      <dgm:prSet custT="1"/>
      <dgm:spPr/>
      <dgm:t>
        <a:bodyPr/>
        <a:lstStyle/>
        <a:p>
          <a:pPr>
            <a:buFont typeface="Arial" panose="020B0604020202020204" pitchFamily="34" charset="0"/>
            <a:buChar char="•"/>
          </a:pPr>
          <a:r>
            <a:rPr lang="en-US" sz="2400" b="0" i="0">
              <a:solidFill>
                <a:srgbClr val="2A446F"/>
              </a:solidFill>
            </a:rPr>
            <a:t>6 | Explain &amp; Interpret Model</a:t>
          </a:r>
        </a:p>
      </dgm:t>
    </dgm:pt>
    <dgm:pt modelId="{705226BC-5867-9D4B-91B4-E62795504079}" type="parTrans" cxnId="{A83AE836-C445-D445-85BA-8A5C480226D8}">
      <dgm:prSet/>
      <dgm:spPr/>
      <dgm:t>
        <a:bodyPr/>
        <a:lstStyle/>
        <a:p>
          <a:endParaRPr lang="en-US" sz="1600">
            <a:solidFill>
              <a:srgbClr val="2A446F"/>
            </a:solidFill>
          </a:endParaRPr>
        </a:p>
      </dgm:t>
    </dgm:pt>
    <dgm:pt modelId="{550FE497-D690-564E-B3CA-BC9336093545}" type="sibTrans" cxnId="{A83AE836-C445-D445-85BA-8A5C480226D8}">
      <dgm:prSet/>
      <dgm:spPr/>
      <dgm:t>
        <a:bodyPr/>
        <a:lstStyle/>
        <a:p>
          <a:endParaRPr lang="en-US" sz="1600">
            <a:solidFill>
              <a:srgbClr val="2A446F"/>
            </a:solidFill>
          </a:endParaRPr>
        </a:p>
      </dgm:t>
    </dgm:pt>
    <dgm:pt modelId="{42C278B2-2161-CA4E-965D-1E88DBAB3553}">
      <dgm:prSet custT="1"/>
      <dgm:spPr/>
      <dgm:t>
        <a:bodyPr/>
        <a:lstStyle/>
        <a:p>
          <a:pPr>
            <a:buFont typeface="Arial" panose="020B0604020202020204" pitchFamily="34" charset="0"/>
            <a:buChar char="•"/>
          </a:pPr>
          <a:r>
            <a:rPr lang="en-US" sz="2400" b="0" i="0">
              <a:solidFill>
                <a:srgbClr val="2A446F"/>
              </a:solidFill>
            </a:rPr>
            <a:t>1 | Prepare The Lab – Launch &amp; Run Notebooks Early</a:t>
          </a:r>
        </a:p>
      </dgm:t>
    </dgm:pt>
    <dgm:pt modelId="{3219157A-848C-E148-873A-22AE34EC7E1A}" type="sibTrans" cxnId="{D69BF3AA-5180-4448-BD57-B4BB5E66D9D4}">
      <dgm:prSet/>
      <dgm:spPr/>
      <dgm:t>
        <a:bodyPr/>
        <a:lstStyle/>
        <a:p>
          <a:endParaRPr lang="en-US" sz="1600">
            <a:solidFill>
              <a:srgbClr val="2A446F"/>
            </a:solidFill>
          </a:endParaRPr>
        </a:p>
      </dgm:t>
    </dgm:pt>
    <dgm:pt modelId="{702CB03E-103B-E74D-A2F4-7270F0F00B29}" type="parTrans" cxnId="{D69BF3AA-5180-4448-BD57-B4BB5E66D9D4}">
      <dgm:prSet/>
      <dgm:spPr/>
      <dgm:t>
        <a:bodyPr/>
        <a:lstStyle/>
        <a:p>
          <a:endParaRPr lang="en-US" sz="1600">
            <a:solidFill>
              <a:srgbClr val="2A446F"/>
            </a:solidFill>
          </a:endParaRPr>
        </a:p>
      </dgm:t>
    </dgm:pt>
    <dgm:pt modelId="{B7F8A83F-3068-C44E-B3AF-514331C80FBA}">
      <dgm:prSet custT="1"/>
      <dgm:spPr/>
      <dgm:t>
        <a:bodyPr/>
        <a:lstStyle/>
        <a:p>
          <a:pPr>
            <a:buFont typeface="Arial" panose="020B0604020202020204" pitchFamily="34" charset="0"/>
            <a:buChar char="•"/>
          </a:pPr>
          <a:r>
            <a:rPr lang="en-US" sz="2400" b="0" i="0">
              <a:solidFill>
                <a:srgbClr val="2A446F"/>
              </a:solidFill>
            </a:rPr>
            <a:t>9 | Summary</a:t>
          </a:r>
        </a:p>
      </dgm:t>
    </dgm:pt>
    <dgm:pt modelId="{698873E1-E46A-284B-A9C7-D9EE85FD8098}" type="parTrans" cxnId="{702D1C12-240A-2541-B699-AFF2357CC978}">
      <dgm:prSet/>
      <dgm:spPr/>
      <dgm:t>
        <a:bodyPr/>
        <a:lstStyle/>
        <a:p>
          <a:endParaRPr lang="en-US" sz="1600"/>
        </a:p>
      </dgm:t>
    </dgm:pt>
    <dgm:pt modelId="{40BF0723-6F13-EF4E-AA70-61E8A31E9EA4}" type="sibTrans" cxnId="{702D1C12-240A-2541-B699-AFF2357CC978}">
      <dgm:prSet/>
      <dgm:spPr/>
      <dgm:t>
        <a:bodyPr/>
        <a:lstStyle/>
        <a:p>
          <a:endParaRPr lang="en-US" sz="1600"/>
        </a:p>
      </dgm:t>
    </dgm:pt>
    <dgm:pt modelId="{286EC44D-B6EA-714D-80C2-4AE49F1A616A}">
      <dgm:prSet custT="1"/>
      <dgm:spPr/>
      <dgm:t>
        <a:bodyPr/>
        <a:lstStyle/>
        <a:p>
          <a:pPr>
            <a:buFont typeface="Arial" panose="020B0604020202020204" pitchFamily="34" charset="0"/>
            <a:buChar char="•"/>
          </a:pPr>
          <a:r>
            <a:rPr lang="en-US" sz="2400" b="0" i="0">
              <a:solidFill>
                <a:srgbClr val="2A446F"/>
              </a:solidFill>
            </a:rPr>
            <a:t>2 | What is a Responsible AI Dashboard?</a:t>
          </a:r>
        </a:p>
      </dgm:t>
    </dgm:pt>
    <dgm:pt modelId="{F2CF0649-3C71-CA43-9937-FD51D3842955}" type="parTrans" cxnId="{8752D05C-D2E8-504D-A45F-6B9253EDD9C4}">
      <dgm:prSet/>
      <dgm:spPr/>
      <dgm:t>
        <a:bodyPr/>
        <a:lstStyle/>
        <a:p>
          <a:endParaRPr lang="en-US" sz="1600"/>
        </a:p>
      </dgm:t>
    </dgm:pt>
    <dgm:pt modelId="{DCBF8CFF-F969-4C45-BAFF-C214F610B37B}" type="sibTrans" cxnId="{8752D05C-D2E8-504D-A45F-6B9253EDD9C4}">
      <dgm:prSet/>
      <dgm:spPr/>
      <dgm:t>
        <a:bodyPr/>
        <a:lstStyle/>
        <a:p>
          <a:endParaRPr lang="en-US" sz="1600"/>
        </a:p>
      </dgm:t>
    </dgm:pt>
    <dgm:pt modelId="{C0F11328-EFD3-47A8-8214-0C9DE1A27A41}" type="pres">
      <dgm:prSet presAssocID="{B204880D-050C-4CCA-973C-FFC84393E98D}" presName="vert0" presStyleCnt="0">
        <dgm:presLayoutVars>
          <dgm:dir/>
          <dgm:animOne val="branch"/>
          <dgm:animLvl val="lvl"/>
        </dgm:presLayoutVars>
      </dgm:prSet>
      <dgm:spPr/>
    </dgm:pt>
    <dgm:pt modelId="{0AFF71CD-465E-E144-8829-96B5112CFBEF}" type="pres">
      <dgm:prSet presAssocID="{42C278B2-2161-CA4E-965D-1E88DBAB3553}" presName="thickLine" presStyleLbl="alignNode1" presStyleIdx="0" presStyleCnt="9"/>
      <dgm:spPr/>
    </dgm:pt>
    <dgm:pt modelId="{7D79A451-082F-DF4F-BCBA-125EABB07448}" type="pres">
      <dgm:prSet presAssocID="{42C278B2-2161-CA4E-965D-1E88DBAB3553}" presName="horz1" presStyleCnt="0"/>
      <dgm:spPr/>
    </dgm:pt>
    <dgm:pt modelId="{B9DF5ECA-D122-A045-AC6B-289645E9AB06}" type="pres">
      <dgm:prSet presAssocID="{42C278B2-2161-CA4E-965D-1E88DBAB3553}" presName="tx1" presStyleLbl="revTx" presStyleIdx="0" presStyleCnt="9"/>
      <dgm:spPr/>
    </dgm:pt>
    <dgm:pt modelId="{5A2E165A-F667-BF4F-B9B5-4444B42CAC67}" type="pres">
      <dgm:prSet presAssocID="{42C278B2-2161-CA4E-965D-1E88DBAB3553}" presName="vert1" presStyleCnt="0"/>
      <dgm:spPr/>
    </dgm:pt>
    <dgm:pt modelId="{55652643-6F4C-CC43-A73D-6AC3EB8B2FC2}" type="pres">
      <dgm:prSet presAssocID="{286EC44D-B6EA-714D-80C2-4AE49F1A616A}" presName="thickLine" presStyleLbl="alignNode1" presStyleIdx="1" presStyleCnt="9"/>
      <dgm:spPr/>
    </dgm:pt>
    <dgm:pt modelId="{30B39943-56C7-8842-B635-35C0C54ED0AA}" type="pres">
      <dgm:prSet presAssocID="{286EC44D-B6EA-714D-80C2-4AE49F1A616A}" presName="horz1" presStyleCnt="0"/>
      <dgm:spPr/>
    </dgm:pt>
    <dgm:pt modelId="{E49915A9-41B6-4440-B6D7-800A0598693D}" type="pres">
      <dgm:prSet presAssocID="{286EC44D-B6EA-714D-80C2-4AE49F1A616A}" presName="tx1" presStyleLbl="revTx" presStyleIdx="1" presStyleCnt="9"/>
      <dgm:spPr/>
    </dgm:pt>
    <dgm:pt modelId="{CCAA8548-A04C-2144-A73B-DE66F25FE947}" type="pres">
      <dgm:prSet presAssocID="{286EC44D-B6EA-714D-80C2-4AE49F1A616A}" presName="vert1" presStyleCnt="0"/>
      <dgm:spPr/>
    </dgm:pt>
    <dgm:pt modelId="{5F999B29-7A53-6C4C-8C46-879A9B836520}" type="pres">
      <dgm:prSet presAssocID="{3912AB58-E42A-6641-9FF7-EAD76E6DA95F}" presName="thickLine" presStyleLbl="alignNode1" presStyleIdx="2" presStyleCnt="9"/>
      <dgm:spPr/>
    </dgm:pt>
    <dgm:pt modelId="{EB73EE8F-C81B-9245-AD12-AA1036924826}" type="pres">
      <dgm:prSet presAssocID="{3912AB58-E42A-6641-9FF7-EAD76E6DA95F}" presName="horz1" presStyleCnt="0"/>
      <dgm:spPr/>
    </dgm:pt>
    <dgm:pt modelId="{037098E8-D75A-0244-8F3D-48787C6EC67C}" type="pres">
      <dgm:prSet presAssocID="{3912AB58-E42A-6641-9FF7-EAD76E6DA95F}" presName="tx1" presStyleLbl="revTx" presStyleIdx="2" presStyleCnt="9"/>
      <dgm:spPr/>
    </dgm:pt>
    <dgm:pt modelId="{57408296-9F05-6843-90C9-F8FFE0A1A9F7}" type="pres">
      <dgm:prSet presAssocID="{3912AB58-E42A-6641-9FF7-EAD76E6DA95F}" presName="vert1" presStyleCnt="0"/>
      <dgm:spPr/>
    </dgm:pt>
    <dgm:pt modelId="{4FC6FF9F-4A49-974F-970C-7D5F83310CDC}" type="pres">
      <dgm:prSet presAssocID="{E2E3C373-21B8-AC4B-B987-CC6A477D6D6F}" presName="thickLine" presStyleLbl="alignNode1" presStyleIdx="3" presStyleCnt="9"/>
      <dgm:spPr/>
    </dgm:pt>
    <dgm:pt modelId="{0A839C09-3D8B-CF42-BB79-B51EDD40B4EC}" type="pres">
      <dgm:prSet presAssocID="{E2E3C373-21B8-AC4B-B987-CC6A477D6D6F}" presName="horz1" presStyleCnt="0"/>
      <dgm:spPr/>
    </dgm:pt>
    <dgm:pt modelId="{FB9912FB-B51F-1842-9D6C-54B6AFF7DE8C}" type="pres">
      <dgm:prSet presAssocID="{E2E3C373-21B8-AC4B-B987-CC6A477D6D6F}" presName="tx1" presStyleLbl="revTx" presStyleIdx="3" presStyleCnt="9"/>
      <dgm:spPr/>
    </dgm:pt>
    <dgm:pt modelId="{BFB97B32-C4DD-4640-A167-555DAA8FF3BA}" type="pres">
      <dgm:prSet presAssocID="{E2E3C373-21B8-AC4B-B987-CC6A477D6D6F}" presName="vert1" presStyleCnt="0"/>
      <dgm:spPr/>
    </dgm:pt>
    <dgm:pt modelId="{740E97AD-DACB-2047-86D6-65FC85DD81E0}" type="pres">
      <dgm:prSet presAssocID="{EA6D9460-DA34-9D44-ADCC-EAF695E282E1}" presName="thickLine" presStyleLbl="alignNode1" presStyleIdx="4" presStyleCnt="9"/>
      <dgm:spPr/>
    </dgm:pt>
    <dgm:pt modelId="{6783FD47-D728-E64B-843B-CB762D4D5D71}" type="pres">
      <dgm:prSet presAssocID="{EA6D9460-DA34-9D44-ADCC-EAF695E282E1}" presName="horz1" presStyleCnt="0"/>
      <dgm:spPr/>
    </dgm:pt>
    <dgm:pt modelId="{07F51A9F-D2F2-164E-827D-9C1575E81B48}" type="pres">
      <dgm:prSet presAssocID="{EA6D9460-DA34-9D44-ADCC-EAF695E282E1}" presName="tx1" presStyleLbl="revTx" presStyleIdx="4" presStyleCnt="9"/>
      <dgm:spPr/>
    </dgm:pt>
    <dgm:pt modelId="{68CAE172-6746-D848-9E0D-2774BAA19FBD}" type="pres">
      <dgm:prSet presAssocID="{EA6D9460-DA34-9D44-ADCC-EAF695E282E1}" presName="vert1" presStyleCnt="0"/>
      <dgm:spPr/>
    </dgm:pt>
    <dgm:pt modelId="{DAF4AFCC-95ED-B24F-8D94-4704D6EE0889}" type="pres">
      <dgm:prSet presAssocID="{0E9D2754-9300-7D42-A08F-AE976318CE93}" presName="thickLine" presStyleLbl="alignNode1" presStyleIdx="5" presStyleCnt="9"/>
      <dgm:spPr/>
    </dgm:pt>
    <dgm:pt modelId="{F3491BC2-9825-8743-A5F8-E1A38E8F494C}" type="pres">
      <dgm:prSet presAssocID="{0E9D2754-9300-7D42-A08F-AE976318CE93}" presName="horz1" presStyleCnt="0"/>
      <dgm:spPr/>
    </dgm:pt>
    <dgm:pt modelId="{BB37F8C7-4520-DE49-8D0A-4CB76666927C}" type="pres">
      <dgm:prSet presAssocID="{0E9D2754-9300-7D42-A08F-AE976318CE93}" presName="tx1" presStyleLbl="revTx" presStyleIdx="5" presStyleCnt="9"/>
      <dgm:spPr/>
    </dgm:pt>
    <dgm:pt modelId="{D1BF138D-C5A9-AF41-B655-FF58F69F7A0C}" type="pres">
      <dgm:prSet presAssocID="{0E9D2754-9300-7D42-A08F-AE976318CE93}" presName="vert1" presStyleCnt="0"/>
      <dgm:spPr/>
    </dgm:pt>
    <dgm:pt modelId="{599A8692-2FA1-764B-8E4F-7B2BADD2C021}" type="pres">
      <dgm:prSet presAssocID="{3B817C4F-ABCF-7844-AE8F-53CAAA23AEC3}" presName="thickLine" presStyleLbl="alignNode1" presStyleIdx="6" presStyleCnt="9"/>
      <dgm:spPr/>
    </dgm:pt>
    <dgm:pt modelId="{26BD3B0D-055C-E541-81A7-31BEDBD5CBEA}" type="pres">
      <dgm:prSet presAssocID="{3B817C4F-ABCF-7844-AE8F-53CAAA23AEC3}" presName="horz1" presStyleCnt="0"/>
      <dgm:spPr/>
    </dgm:pt>
    <dgm:pt modelId="{DD856E76-A90B-324D-B714-A057A92C3A50}" type="pres">
      <dgm:prSet presAssocID="{3B817C4F-ABCF-7844-AE8F-53CAAA23AEC3}" presName="tx1" presStyleLbl="revTx" presStyleIdx="6" presStyleCnt="9"/>
      <dgm:spPr/>
    </dgm:pt>
    <dgm:pt modelId="{676FBFFB-DBF0-4640-9ED6-F99F25A26967}" type="pres">
      <dgm:prSet presAssocID="{3B817C4F-ABCF-7844-AE8F-53CAAA23AEC3}" presName="vert1" presStyleCnt="0"/>
      <dgm:spPr/>
    </dgm:pt>
    <dgm:pt modelId="{A890CF95-30CC-7345-BD61-0C29BA90971A}" type="pres">
      <dgm:prSet presAssocID="{73EA78F7-D923-2B42-B082-B40B74B9DC95}" presName="thickLine" presStyleLbl="alignNode1" presStyleIdx="7" presStyleCnt="9"/>
      <dgm:spPr/>
    </dgm:pt>
    <dgm:pt modelId="{6E8D8050-0FF9-C04B-B733-B473FD2166D4}" type="pres">
      <dgm:prSet presAssocID="{73EA78F7-D923-2B42-B082-B40B74B9DC95}" presName="horz1" presStyleCnt="0"/>
      <dgm:spPr/>
    </dgm:pt>
    <dgm:pt modelId="{929C8AC1-4B7B-2D4F-9B01-47D786314A80}" type="pres">
      <dgm:prSet presAssocID="{73EA78F7-D923-2B42-B082-B40B74B9DC95}" presName="tx1" presStyleLbl="revTx" presStyleIdx="7" presStyleCnt="9"/>
      <dgm:spPr/>
    </dgm:pt>
    <dgm:pt modelId="{62725D64-5A7F-F043-8E1A-4CEC3E4CBC92}" type="pres">
      <dgm:prSet presAssocID="{73EA78F7-D923-2B42-B082-B40B74B9DC95}" presName="vert1" presStyleCnt="0"/>
      <dgm:spPr/>
    </dgm:pt>
    <dgm:pt modelId="{AF08C9EC-C605-7C4C-B1BD-E2E98DD1515C}" type="pres">
      <dgm:prSet presAssocID="{B7F8A83F-3068-C44E-B3AF-514331C80FBA}" presName="thickLine" presStyleLbl="alignNode1" presStyleIdx="8" presStyleCnt="9"/>
      <dgm:spPr/>
    </dgm:pt>
    <dgm:pt modelId="{6538A74B-C9FA-444F-9D2D-1BC57952DDAB}" type="pres">
      <dgm:prSet presAssocID="{B7F8A83F-3068-C44E-B3AF-514331C80FBA}" presName="horz1" presStyleCnt="0"/>
      <dgm:spPr/>
    </dgm:pt>
    <dgm:pt modelId="{A9D9FF7C-A041-2042-8190-E758B8B8485E}" type="pres">
      <dgm:prSet presAssocID="{B7F8A83F-3068-C44E-B3AF-514331C80FBA}" presName="tx1" presStyleLbl="revTx" presStyleIdx="8" presStyleCnt="9"/>
      <dgm:spPr/>
    </dgm:pt>
    <dgm:pt modelId="{F8655FEF-258F-BD48-A28E-600399AAC475}" type="pres">
      <dgm:prSet presAssocID="{B7F8A83F-3068-C44E-B3AF-514331C80FBA}" presName="vert1" presStyleCnt="0"/>
      <dgm:spPr/>
    </dgm:pt>
  </dgm:ptLst>
  <dgm:cxnLst>
    <dgm:cxn modelId="{702D1C12-240A-2541-B699-AFF2357CC978}" srcId="{B204880D-050C-4CCA-973C-FFC84393E98D}" destId="{B7F8A83F-3068-C44E-B3AF-514331C80FBA}" srcOrd="8" destOrd="0" parTransId="{698873E1-E46A-284B-A9C7-D9EE85FD8098}" sibTransId="{40BF0723-6F13-EF4E-AA70-61E8A31E9EA4}"/>
    <dgm:cxn modelId="{75DCD113-1D50-D841-A294-0D2B469ED5F5}" type="presOf" srcId="{3912AB58-E42A-6641-9FF7-EAD76E6DA95F}" destId="{037098E8-D75A-0244-8F3D-48787C6EC67C}" srcOrd="0" destOrd="0" presId="urn:microsoft.com/office/officeart/2008/layout/LinedList"/>
    <dgm:cxn modelId="{27CBDD1A-88AE-DA44-A780-0EFB48A1FA59}" type="presOf" srcId="{73EA78F7-D923-2B42-B082-B40B74B9DC95}" destId="{929C8AC1-4B7B-2D4F-9B01-47D786314A80}" srcOrd="0" destOrd="0" presId="urn:microsoft.com/office/officeart/2008/layout/LinedList"/>
    <dgm:cxn modelId="{A83AE836-C445-D445-85BA-8A5C480226D8}" srcId="{B204880D-050C-4CCA-973C-FFC84393E98D}" destId="{0E9D2754-9300-7D42-A08F-AE976318CE93}" srcOrd="5" destOrd="0" parTransId="{705226BC-5867-9D4B-91B4-E62795504079}" sibTransId="{550FE497-D690-564E-B3CA-BC9336093545}"/>
    <dgm:cxn modelId="{DF4FFA45-BD21-044E-84EF-DF3E8EC65E99}" type="presOf" srcId="{3B817C4F-ABCF-7844-AE8F-53CAAA23AEC3}" destId="{DD856E76-A90B-324D-B714-A057A92C3A50}" srcOrd="0" destOrd="0" presId="urn:microsoft.com/office/officeart/2008/layout/LinedList"/>
    <dgm:cxn modelId="{CDE4814D-6CB7-694D-A045-BA2EB052D7BC}" srcId="{B204880D-050C-4CCA-973C-FFC84393E98D}" destId="{73EA78F7-D923-2B42-B082-B40B74B9DC95}" srcOrd="7" destOrd="0" parTransId="{5E3CABC1-85AD-0142-9FE1-83EA71D7FCD9}" sibTransId="{17AAFAAE-BF4B-6941-9B7C-33D67E2E40B1}"/>
    <dgm:cxn modelId="{F23A3454-E581-4361-9205-61DBB8375AA7}" type="presOf" srcId="{B204880D-050C-4CCA-973C-FFC84393E98D}" destId="{C0F11328-EFD3-47A8-8214-0C9DE1A27A41}" srcOrd="0" destOrd="0" presId="urn:microsoft.com/office/officeart/2008/layout/LinedList"/>
    <dgm:cxn modelId="{3A80365C-3372-3941-897E-34C82C1F50A8}" type="presOf" srcId="{42C278B2-2161-CA4E-965D-1E88DBAB3553}" destId="{B9DF5ECA-D122-A045-AC6B-289645E9AB06}" srcOrd="0" destOrd="0" presId="urn:microsoft.com/office/officeart/2008/layout/LinedList"/>
    <dgm:cxn modelId="{8752D05C-D2E8-504D-A45F-6B9253EDD9C4}" srcId="{B204880D-050C-4CCA-973C-FFC84393E98D}" destId="{286EC44D-B6EA-714D-80C2-4AE49F1A616A}" srcOrd="1" destOrd="0" parTransId="{F2CF0649-3C71-CA43-9937-FD51D3842955}" sibTransId="{DCBF8CFF-F969-4C45-BAFF-C214F610B37B}"/>
    <dgm:cxn modelId="{F0800A6D-D8E8-F743-A987-67F5DC5517E1}" srcId="{B204880D-050C-4CCA-973C-FFC84393E98D}" destId="{3912AB58-E42A-6641-9FF7-EAD76E6DA95F}" srcOrd="2" destOrd="0" parTransId="{9EF48DAC-FD75-E846-8701-C6083CBCC219}" sibTransId="{3124D5F7-FC3C-B94E-9F2C-AAE4CC5124AF}"/>
    <dgm:cxn modelId="{0789427A-83EF-EE49-822C-57815A7ED8AC}" type="presOf" srcId="{B7F8A83F-3068-C44E-B3AF-514331C80FBA}" destId="{A9D9FF7C-A041-2042-8190-E758B8B8485E}" srcOrd="0" destOrd="0" presId="urn:microsoft.com/office/officeart/2008/layout/LinedList"/>
    <dgm:cxn modelId="{AC01AE7A-1978-7D4D-B54B-165019B8FAC3}" type="presOf" srcId="{EA6D9460-DA34-9D44-ADCC-EAF695E282E1}" destId="{07F51A9F-D2F2-164E-827D-9C1575E81B48}" srcOrd="0" destOrd="0" presId="urn:microsoft.com/office/officeart/2008/layout/LinedList"/>
    <dgm:cxn modelId="{80D6AA8C-C30F-E84C-AB0B-F70C77BC5DE4}" srcId="{B204880D-050C-4CCA-973C-FFC84393E98D}" destId="{EA6D9460-DA34-9D44-ADCC-EAF695E282E1}" srcOrd="4" destOrd="0" parTransId="{5A9E3AE2-EFF5-6C41-A59A-65BDDD855935}" sibTransId="{A2D0866F-CBD8-124B-915D-8867BA1D0EE4}"/>
    <dgm:cxn modelId="{47A3FB95-2DA0-474B-931D-7F1BB9B4E58C}" type="presOf" srcId="{E2E3C373-21B8-AC4B-B987-CC6A477D6D6F}" destId="{FB9912FB-B51F-1842-9D6C-54B6AFF7DE8C}" srcOrd="0" destOrd="0" presId="urn:microsoft.com/office/officeart/2008/layout/LinedList"/>
    <dgm:cxn modelId="{D69BF3AA-5180-4448-BD57-B4BB5E66D9D4}" srcId="{B204880D-050C-4CCA-973C-FFC84393E98D}" destId="{42C278B2-2161-CA4E-965D-1E88DBAB3553}" srcOrd="0" destOrd="0" parTransId="{702CB03E-103B-E74D-A2F4-7270F0F00B29}" sibTransId="{3219157A-848C-E148-873A-22AE34EC7E1A}"/>
    <dgm:cxn modelId="{F729E9AE-99C8-394D-8096-B43D21BEDDE6}" type="presOf" srcId="{0E9D2754-9300-7D42-A08F-AE976318CE93}" destId="{BB37F8C7-4520-DE49-8D0A-4CB76666927C}" srcOrd="0" destOrd="0" presId="urn:microsoft.com/office/officeart/2008/layout/LinedList"/>
    <dgm:cxn modelId="{3AB50FB1-365E-C64E-AB56-60796762580B}" type="presOf" srcId="{286EC44D-B6EA-714D-80C2-4AE49F1A616A}" destId="{E49915A9-41B6-4440-B6D7-800A0598693D}" srcOrd="0" destOrd="0" presId="urn:microsoft.com/office/officeart/2008/layout/LinedList"/>
    <dgm:cxn modelId="{38995ABC-9044-7F47-96A2-F9D77D2526A6}" srcId="{B204880D-050C-4CCA-973C-FFC84393E98D}" destId="{3B817C4F-ABCF-7844-AE8F-53CAAA23AEC3}" srcOrd="6" destOrd="0" parTransId="{29A22E28-C373-1242-AE94-B200A9C9652E}" sibTransId="{34FFEB8A-0E73-504E-BF67-48B3665E80B2}"/>
    <dgm:cxn modelId="{746437D9-157B-F845-B4B8-8322246F337B}" srcId="{B204880D-050C-4CCA-973C-FFC84393E98D}" destId="{E2E3C373-21B8-AC4B-B987-CC6A477D6D6F}" srcOrd="3" destOrd="0" parTransId="{6DFBB993-B12C-014F-BDD3-A997D3D4A761}" sibTransId="{33D473BA-E956-8644-8230-2DB42AD6A9A1}"/>
    <dgm:cxn modelId="{2B32425B-6EA5-1444-8F2D-A57C2A6A44E7}" type="presParOf" srcId="{C0F11328-EFD3-47A8-8214-0C9DE1A27A41}" destId="{0AFF71CD-465E-E144-8829-96B5112CFBEF}" srcOrd="0" destOrd="0" presId="urn:microsoft.com/office/officeart/2008/layout/LinedList"/>
    <dgm:cxn modelId="{BF7FB75E-7FCF-FF43-B076-F734F0E18C05}" type="presParOf" srcId="{C0F11328-EFD3-47A8-8214-0C9DE1A27A41}" destId="{7D79A451-082F-DF4F-BCBA-125EABB07448}" srcOrd="1" destOrd="0" presId="urn:microsoft.com/office/officeart/2008/layout/LinedList"/>
    <dgm:cxn modelId="{461EB133-22D5-E349-A35F-C43B0910DA10}" type="presParOf" srcId="{7D79A451-082F-DF4F-BCBA-125EABB07448}" destId="{B9DF5ECA-D122-A045-AC6B-289645E9AB06}" srcOrd="0" destOrd="0" presId="urn:microsoft.com/office/officeart/2008/layout/LinedList"/>
    <dgm:cxn modelId="{4465B6E6-0F46-F54E-B903-E442819C896F}" type="presParOf" srcId="{7D79A451-082F-DF4F-BCBA-125EABB07448}" destId="{5A2E165A-F667-BF4F-B9B5-4444B42CAC67}" srcOrd="1" destOrd="0" presId="urn:microsoft.com/office/officeart/2008/layout/LinedList"/>
    <dgm:cxn modelId="{3235EF47-B113-3F4A-B233-3EC42606F3C1}" type="presParOf" srcId="{C0F11328-EFD3-47A8-8214-0C9DE1A27A41}" destId="{55652643-6F4C-CC43-A73D-6AC3EB8B2FC2}" srcOrd="2" destOrd="0" presId="urn:microsoft.com/office/officeart/2008/layout/LinedList"/>
    <dgm:cxn modelId="{C0E6FD3F-B8C7-354A-BBD0-EF6D61184177}" type="presParOf" srcId="{C0F11328-EFD3-47A8-8214-0C9DE1A27A41}" destId="{30B39943-56C7-8842-B635-35C0C54ED0AA}" srcOrd="3" destOrd="0" presId="urn:microsoft.com/office/officeart/2008/layout/LinedList"/>
    <dgm:cxn modelId="{D8BD3DF6-3FE3-204D-BEDE-9F3721FB3242}" type="presParOf" srcId="{30B39943-56C7-8842-B635-35C0C54ED0AA}" destId="{E49915A9-41B6-4440-B6D7-800A0598693D}" srcOrd="0" destOrd="0" presId="urn:microsoft.com/office/officeart/2008/layout/LinedList"/>
    <dgm:cxn modelId="{2640D529-076D-2C4A-A42A-FBFC4905287B}" type="presParOf" srcId="{30B39943-56C7-8842-B635-35C0C54ED0AA}" destId="{CCAA8548-A04C-2144-A73B-DE66F25FE947}" srcOrd="1" destOrd="0" presId="urn:microsoft.com/office/officeart/2008/layout/LinedList"/>
    <dgm:cxn modelId="{E728FE22-1CE4-2E43-99B7-15B34C173921}" type="presParOf" srcId="{C0F11328-EFD3-47A8-8214-0C9DE1A27A41}" destId="{5F999B29-7A53-6C4C-8C46-879A9B836520}" srcOrd="4" destOrd="0" presId="urn:microsoft.com/office/officeart/2008/layout/LinedList"/>
    <dgm:cxn modelId="{BCCB1394-D08D-E34A-AF40-EA9F1D014484}" type="presParOf" srcId="{C0F11328-EFD3-47A8-8214-0C9DE1A27A41}" destId="{EB73EE8F-C81B-9245-AD12-AA1036924826}" srcOrd="5" destOrd="0" presId="urn:microsoft.com/office/officeart/2008/layout/LinedList"/>
    <dgm:cxn modelId="{3673E883-B380-6341-A9FC-F19E8C74E133}" type="presParOf" srcId="{EB73EE8F-C81B-9245-AD12-AA1036924826}" destId="{037098E8-D75A-0244-8F3D-48787C6EC67C}" srcOrd="0" destOrd="0" presId="urn:microsoft.com/office/officeart/2008/layout/LinedList"/>
    <dgm:cxn modelId="{B5A487DD-E3FF-C040-8D67-343B4301616C}" type="presParOf" srcId="{EB73EE8F-C81B-9245-AD12-AA1036924826}" destId="{57408296-9F05-6843-90C9-F8FFE0A1A9F7}" srcOrd="1" destOrd="0" presId="urn:microsoft.com/office/officeart/2008/layout/LinedList"/>
    <dgm:cxn modelId="{CFD8E581-DE67-C643-940C-6C61254D9014}" type="presParOf" srcId="{C0F11328-EFD3-47A8-8214-0C9DE1A27A41}" destId="{4FC6FF9F-4A49-974F-970C-7D5F83310CDC}" srcOrd="6" destOrd="0" presId="urn:microsoft.com/office/officeart/2008/layout/LinedList"/>
    <dgm:cxn modelId="{49140EDF-82A2-6C4A-8D6D-4EB73F62B16C}" type="presParOf" srcId="{C0F11328-EFD3-47A8-8214-0C9DE1A27A41}" destId="{0A839C09-3D8B-CF42-BB79-B51EDD40B4EC}" srcOrd="7" destOrd="0" presId="urn:microsoft.com/office/officeart/2008/layout/LinedList"/>
    <dgm:cxn modelId="{3E770F26-5C1B-2B41-9992-77420B1D5490}" type="presParOf" srcId="{0A839C09-3D8B-CF42-BB79-B51EDD40B4EC}" destId="{FB9912FB-B51F-1842-9D6C-54B6AFF7DE8C}" srcOrd="0" destOrd="0" presId="urn:microsoft.com/office/officeart/2008/layout/LinedList"/>
    <dgm:cxn modelId="{29E3A0B2-EF45-4742-BDD3-2A5A22952D07}" type="presParOf" srcId="{0A839C09-3D8B-CF42-BB79-B51EDD40B4EC}" destId="{BFB97B32-C4DD-4640-A167-555DAA8FF3BA}" srcOrd="1" destOrd="0" presId="urn:microsoft.com/office/officeart/2008/layout/LinedList"/>
    <dgm:cxn modelId="{B97A5CD3-4EC1-DF4F-83D1-8E220B93A74E}" type="presParOf" srcId="{C0F11328-EFD3-47A8-8214-0C9DE1A27A41}" destId="{740E97AD-DACB-2047-86D6-65FC85DD81E0}" srcOrd="8" destOrd="0" presId="urn:microsoft.com/office/officeart/2008/layout/LinedList"/>
    <dgm:cxn modelId="{81E78162-0F0E-8F44-A0CA-9DD2F47ABBAF}" type="presParOf" srcId="{C0F11328-EFD3-47A8-8214-0C9DE1A27A41}" destId="{6783FD47-D728-E64B-843B-CB762D4D5D71}" srcOrd="9" destOrd="0" presId="urn:microsoft.com/office/officeart/2008/layout/LinedList"/>
    <dgm:cxn modelId="{54340456-182C-954D-8CAE-82E69679FC4D}" type="presParOf" srcId="{6783FD47-D728-E64B-843B-CB762D4D5D71}" destId="{07F51A9F-D2F2-164E-827D-9C1575E81B48}" srcOrd="0" destOrd="0" presId="urn:microsoft.com/office/officeart/2008/layout/LinedList"/>
    <dgm:cxn modelId="{91393B89-99BF-3546-A396-ADEC229539BE}" type="presParOf" srcId="{6783FD47-D728-E64B-843B-CB762D4D5D71}" destId="{68CAE172-6746-D848-9E0D-2774BAA19FBD}" srcOrd="1" destOrd="0" presId="urn:microsoft.com/office/officeart/2008/layout/LinedList"/>
    <dgm:cxn modelId="{EC6746C7-2764-6248-A49D-18B6C9CF291C}" type="presParOf" srcId="{C0F11328-EFD3-47A8-8214-0C9DE1A27A41}" destId="{DAF4AFCC-95ED-B24F-8D94-4704D6EE0889}" srcOrd="10" destOrd="0" presId="urn:microsoft.com/office/officeart/2008/layout/LinedList"/>
    <dgm:cxn modelId="{1B68B0C8-B722-9C4C-953F-545C2279D3AF}" type="presParOf" srcId="{C0F11328-EFD3-47A8-8214-0C9DE1A27A41}" destId="{F3491BC2-9825-8743-A5F8-E1A38E8F494C}" srcOrd="11" destOrd="0" presId="urn:microsoft.com/office/officeart/2008/layout/LinedList"/>
    <dgm:cxn modelId="{B477F62C-65FA-F94B-AE20-51FF78028F4A}" type="presParOf" srcId="{F3491BC2-9825-8743-A5F8-E1A38E8F494C}" destId="{BB37F8C7-4520-DE49-8D0A-4CB76666927C}" srcOrd="0" destOrd="0" presId="urn:microsoft.com/office/officeart/2008/layout/LinedList"/>
    <dgm:cxn modelId="{3AB7713E-5C80-1C46-ADCC-653B46D6EDB8}" type="presParOf" srcId="{F3491BC2-9825-8743-A5F8-E1A38E8F494C}" destId="{D1BF138D-C5A9-AF41-B655-FF58F69F7A0C}" srcOrd="1" destOrd="0" presId="urn:microsoft.com/office/officeart/2008/layout/LinedList"/>
    <dgm:cxn modelId="{BAEB6F49-6CA8-D148-8A06-FFDBF3276952}" type="presParOf" srcId="{C0F11328-EFD3-47A8-8214-0C9DE1A27A41}" destId="{599A8692-2FA1-764B-8E4F-7B2BADD2C021}" srcOrd="12" destOrd="0" presId="urn:microsoft.com/office/officeart/2008/layout/LinedList"/>
    <dgm:cxn modelId="{6FA1878F-F302-804D-A84A-B28DCB57B038}" type="presParOf" srcId="{C0F11328-EFD3-47A8-8214-0C9DE1A27A41}" destId="{26BD3B0D-055C-E541-81A7-31BEDBD5CBEA}" srcOrd="13" destOrd="0" presId="urn:microsoft.com/office/officeart/2008/layout/LinedList"/>
    <dgm:cxn modelId="{0EB1A437-9CB3-9545-9AF0-B78EF73DC9E3}" type="presParOf" srcId="{26BD3B0D-055C-E541-81A7-31BEDBD5CBEA}" destId="{DD856E76-A90B-324D-B714-A057A92C3A50}" srcOrd="0" destOrd="0" presId="urn:microsoft.com/office/officeart/2008/layout/LinedList"/>
    <dgm:cxn modelId="{2C40972D-DB4B-324D-A22D-7D3552713F1D}" type="presParOf" srcId="{26BD3B0D-055C-E541-81A7-31BEDBD5CBEA}" destId="{676FBFFB-DBF0-4640-9ED6-F99F25A26967}" srcOrd="1" destOrd="0" presId="urn:microsoft.com/office/officeart/2008/layout/LinedList"/>
    <dgm:cxn modelId="{E86699EB-D404-1F4D-8586-5898D5959952}" type="presParOf" srcId="{C0F11328-EFD3-47A8-8214-0C9DE1A27A41}" destId="{A890CF95-30CC-7345-BD61-0C29BA90971A}" srcOrd="14" destOrd="0" presId="urn:microsoft.com/office/officeart/2008/layout/LinedList"/>
    <dgm:cxn modelId="{1AF4126F-F71A-E347-9992-3E4EC231646B}" type="presParOf" srcId="{C0F11328-EFD3-47A8-8214-0C9DE1A27A41}" destId="{6E8D8050-0FF9-C04B-B733-B473FD2166D4}" srcOrd="15" destOrd="0" presId="urn:microsoft.com/office/officeart/2008/layout/LinedList"/>
    <dgm:cxn modelId="{DF272662-4D63-5C4F-8543-01BFAA19928A}" type="presParOf" srcId="{6E8D8050-0FF9-C04B-B733-B473FD2166D4}" destId="{929C8AC1-4B7B-2D4F-9B01-47D786314A80}" srcOrd="0" destOrd="0" presId="urn:microsoft.com/office/officeart/2008/layout/LinedList"/>
    <dgm:cxn modelId="{E29654AB-B908-DA42-AFB0-CCDDAFF97AAE}" type="presParOf" srcId="{6E8D8050-0FF9-C04B-B733-B473FD2166D4}" destId="{62725D64-5A7F-F043-8E1A-4CEC3E4CBC92}" srcOrd="1" destOrd="0" presId="urn:microsoft.com/office/officeart/2008/layout/LinedList"/>
    <dgm:cxn modelId="{D09169B7-706A-5E4D-884A-3AD01ABB58B7}" type="presParOf" srcId="{C0F11328-EFD3-47A8-8214-0C9DE1A27A41}" destId="{AF08C9EC-C605-7C4C-B1BD-E2E98DD1515C}" srcOrd="16" destOrd="0" presId="urn:microsoft.com/office/officeart/2008/layout/LinedList"/>
    <dgm:cxn modelId="{CEFAC794-9638-904A-9A70-A6979A22202B}" type="presParOf" srcId="{C0F11328-EFD3-47A8-8214-0C9DE1A27A41}" destId="{6538A74B-C9FA-444F-9D2D-1BC57952DDAB}" srcOrd="17" destOrd="0" presId="urn:microsoft.com/office/officeart/2008/layout/LinedList"/>
    <dgm:cxn modelId="{05B5ED5F-02AD-6740-9D0C-3EDC9144EF27}" type="presParOf" srcId="{6538A74B-C9FA-444F-9D2D-1BC57952DDAB}" destId="{A9D9FF7C-A041-2042-8190-E758B8B8485E}" srcOrd="0" destOrd="0" presId="urn:microsoft.com/office/officeart/2008/layout/LinedList"/>
    <dgm:cxn modelId="{BB65C071-6DE4-F24D-8BDE-A25F7B33C6C6}" type="presParOf" srcId="{6538A74B-C9FA-444F-9D2D-1BC57952DDAB}" destId="{F8655FEF-258F-BD48-A28E-600399AAC475}" srcOrd="1" destOrd="0" presId="urn:microsoft.com/office/officeart/2008/layout/LinedList"/>
  </dgm:cxnLst>
  <dgm:bg/>
  <dgm:whole>
    <a:ln w="28575"/>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04880D-050C-4CCA-973C-FFC84393E98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3912AB58-E42A-6641-9FF7-EAD76E6DA95F}">
      <dgm:prSet custT="1"/>
      <dgm:spPr/>
      <dgm:t>
        <a:bodyPr/>
        <a:lstStyle/>
        <a:p>
          <a:pPr>
            <a:buFont typeface="Arial" panose="020B0604020202020204" pitchFamily="34" charset="0"/>
            <a:buChar char="•"/>
          </a:pPr>
          <a:r>
            <a:rPr lang="en-US" sz="2400" b="0" i="0">
              <a:solidFill>
                <a:srgbClr val="2A446F"/>
              </a:solidFill>
            </a:rPr>
            <a:t>3 | Error Analysis On A Model</a:t>
          </a:r>
        </a:p>
      </dgm:t>
    </dgm:pt>
    <dgm:pt modelId="{9EF48DAC-FD75-E846-8701-C6083CBCC219}" type="parTrans" cxnId="{F0800A6D-D8E8-F743-A987-67F5DC5517E1}">
      <dgm:prSet/>
      <dgm:spPr/>
      <dgm:t>
        <a:bodyPr/>
        <a:lstStyle/>
        <a:p>
          <a:endParaRPr lang="en-US" sz="1600">
            <a:solidFill>
              <a:srgbClr val="2A446F"/>
            </a:solidFill>
          </a:endParaRPr>
        </a:p>
      </dgm:t>
    </dgm:pt>
    <dgm:pt modelId="{3124D5F7-FC3C-B94E-9F2C-AAE4CC5124AF}" type="sibTrans" cxnId="{F0800A6D-D8E8-F743-A987-67F5DC5517E1}">
      <dgm:prSet/>
      <dgm:spPr/>
      <dgm:t>
        <a:bodyPr/>
        <a:lstStyle/>
        <a:p>
          <a:endParaRPr lang="en-US" sz="1600">
            <a:solidFill>
              <a:srgbClr val="2A446F"/>
            </a:solidFill>
          </a:endParaRPr>
        </a:p>
      </dgm:t>
    </dgm:pt>
    <dgm:pt modelId="{E2E3C373-21B8-AC4B-B987-CC6A477D6D6F}">
      <dgm:prSet custT="1"/>
      <dgm:spPr/>
      <dgm:t>
        <a:bodyPr/>
        <a:lstStyle/>
        <a:p>
          <a:pPr>
            <a:buFont typeface="Arial" panose="020B0604020202020204" pitchFamily="34" charset="0"/>
            <a:buChar char="•"/>
          </a:pPr>
          <a:r>
            <a:rPr lang="en-US" sz="2400" b="0" i="0">
              <a:solidFill>
                <a:srgbClr val="2A446F"/>
              </a:solidFill>
            </a:rPr>
            <a:t>4 | Find Model Performance Inconsistencies</a:t>
          </a:r>
        </a:p>
      </dgm:t>
    </dgm:pt>
    <dgm:pt modelId="{6DFBB993-B12C-014F-BDD3-A997D3D4A761}" type="parTrans" cxnId="{746437D9-157B-F845-B4B8-8322246F337B}">
      <dgm:prSet/>
      <dgm:spPr/>
      <dgm:t>
        <a:bodyPr/>
        <a:lstStyle/>
        <a:p>
          <a:endParaRPr lang="en-US" sz="1600">
            <a:solidFill>
              <a:srgbClr val="2A446F"/>
            </a:solidFill>
          </a:endParaRPr>
        </a:p>
      </dgm:t>
    </dgm:pt>
    <dgm:pt modelId="{33D473BA-E956-8644-8230-2DB42AD6A9A1}" type="sibTrans" cxnId="{746437D9-157B-F845-B4B8-8322246F337B}">
      <dgm:prSet/>
      <dgm:spPr/>
      <dgm:t>
        <a:bodyPr/>
        <a:lstStyle/>
        <a:p>
          <a:endParaRPr lang="en-US" sz="1600">
            <a:solidFill>
              <a:srgbClr val="2A446F"/>
            </a:solidFill>
          </a:endParaRPr>
        </a:p>
      </dgm:t>
    </dgm:pt>
    <dgm:pt modelId="{EA6D9460-DA34-9D44-ADCC-EAF695E282E1}">
      <dgm:prSet custT="1"/>
      <dgm:spPr/>
      <dgm:t>
        <a:bodyPr/>
        <a:lstStyle/>
        <a:p>
          <a:pPr>
            <a:buFont typeface="Arial" panose="020B0604020202020204" pitchFamily="34" charset="0"/>
            <a:buChar char="•"/>
          </a:pPr>
          <a:r>
            <a:rPr lang="en-US" sz="2400" b="0" i="0">
              <a:solidFill>
                <a:srgbClr val="2A446F"/>
              </a:solidFill>
            </a:rPr>
            <a:t>5 | Expose Data Biases</a:t>
          </a:r>
        </a:p>
      </dgm:t>
    </dgm:pt>
    <dgm:pt modelId="{5A9E3AE2-EFF5-6C41-A59A-65BDDD855935}" type="parTrans" cxnId="{80D6AA8C-C30F-E84C-AB0B-F70C77BC5DE4}">
      <dgm:prSet/>
      <dgm:spPr/>
      <dgm:t>
        <a:bodyPr/>
        <a:lstStyle/>
        <a:p>
          <a:endParaRPr lang="en-US" sz="1600">
            <a:solidFill>
              <a:srgbClr val="2A446F"/>
            </a:solidFill>
          </a:endParaRPr>
        </a:p>
      </dgm:t>
    </dgm:pt>
    <dgm:pt modelId="{A2D0866F-CBD8-124B-915D-8867BA1D0EE4}" type="sibTrans" cxnId="{80D6AA8C-C30F-E84C-AB0B-F70C77BC5DE4}">
      <dgm:prSet/>
      <dgm:spPr/>
      <dgm:t>
        <a:bodyPr/>
        <a:lstStyle/>
        <a:p>
          <a:endParaRPr lang="en-US" sz="1600">
            <a:solidFill>
              <a:srgbClr val="2A446F"/>
            </a:solidFill>
          </a:endParaRPr>
        </a:p>
      </dgm:t>
    </dgm:pt>
    <dgm:pt modelId="{3B817C4F-ABCF-7844-AE8F-53CAAA23AEC3}">
      <dgm:prSet custT="1"/>
      <dgm:spPr/>
      <dgm:t>
        <a:bodyPr/>
        <a:lstStyle/>
        <a:p>
          <a:pPr>
            <a:buFont typeface="Arial" panose="020B0604020202020204" pitchFamily="34" charset="0"/>
            <a:buChar char="•"/>
          </a:pPr>
          <a:r>
            <a:rPr lang="en-US" sz="2400" b="0" i="0">
              <a:solidFill>
                <a:srgbClr val="2A446F"/>
              </a:solidFill>
            </a:rPr>
            <a:t>7 | Complete Exercises – Prioritize Dashboard Section</a:t>
          </a:r>
        </a:p>
      </dgm:t>
    </dgm:pt>
    <dgm:pt modelId="{29A22E28-C373-1242-AE94-B200A9C9652E}" type="parTrans" cxnId="{38995ABC-9044-7F47-96A2-F9D77D2526A6}">
      <dgm:prSet/>
      <dgm:spPr/>
      <dgm:t>
        <a:bodyPr/>
        <a:lstStyle/>
        <a:p>
          <a:endParaRPr lang="en-US" sz="1600">
            <a:solidFill>
              <a:srgbClr val="2A446F"/>
            </a:solidFill>
          </a:endParaRPr>
        </a:p>
      </dgm:t>
    </dgm:pt>
    <dgm:pt modelId="{34FFEB8A-0E73-504E-BF67-48B3665E80B2}" type="sibTrans" cxnId="{38995ABC-9044-7F47-96A2-F9D77D2526A6}">
      <dgm:prSet/>
      <dgm:spPr/>
      <dgm:t>
        <a:bodyPr/>
        <a:lstStyle/>
        <a:p>
          <a:endParaRPr lang="en-US" sz="1600">
            <a:solidFill>
              <a:srgbClr val="2A446F"/>
            </a:solidFill>
          </a:endParaRPr>
        </a:p>
      </dgm:t>
    </dgm:pt>
    <dgm:pt modelId="{73EA78F7-D923-2B42-B082-B40B74B9DC95}">
      <dgm:prSet custT="1"/>
      <dgm:spPr/>
      <dgm:t>
        <a:bodyPr/>
        <a:lstStyle/>
        <a:p>
          <a:pPr>
            <a:buFont typeface="Arial" panose="020B0604020202020204" pitchFamily="34" charset="0"/>
            <a:buChar char="•"/>
          </a:pPr>
          <a:r>
            <a:rPr lang="en-US" sz="2400" b="0" i="0" dirty="0">
              <a:solidFill>
                <a:srgbClr val="2A446F"/>
              </a:solidFill>
            </a:rPr>
            <a:t>8 | </a:t>
          </a:r>
          <a:r>
            <a:rPr lang="en-US" sz="2400" b="1" i="0" dirty="0">
              <a:solidFill>
                <a:schemeClr val="accent2"/>
              </a:solidFill>
            </a:rPr>
            <a:t>Knowledge</a:t>
          </a:r>
          <a:r>
            <a:rPr lang="en-US" sz="2400" b="0" i="0" dirty="0">
              <a:solidFill>
                <a:srgbClr val="2A446F"/>
              </a:solidFill>
            </a:rPr>
            <a:t> Check</a:t>
          </a:r>
        </a:p>
      </dgm:t>
    </dgm:pt>
    <dgm:pt modelId="{5E3CABC1-85AD-0142-9FE1-83EA71D7FCD9}" type="parTrans" cxnId="{CDE4814D-6CB7-694D-A045-BA2EB052D7BC}">
      <dgm:prSet/>
      <dgm:spPr/>
      <dgm:t>
        <a:bodyPr/>
        <a:lstStyle/>
        <a:p>
          <a:endParaRPr lang="en-US" sz="1600">
            <a:solidFill>
              <a:srgbClr val="2A446F"/>
            </a:solidFill>
          </a:endParaRPr>
        </a:p>
      </dgm:t>
    </dgm:pt>
    <dgm:pt modelId="{17AAFAAE-BF4B-6941-9B7C-33D67E2E40B1}" type="sibTrans" cxnId="{CDE4814D-6CB7-694D-A045-BA2EB052D7BC}">
      <dgm:prSet/>
      <dgm:spPr/>
      <dgm:t>
        <a:bodyPr/>
        <a:lstStyle/>
        <a:p>
          <a:endParaRPr lang="en-US" sz="1600">
            <a:solidFill>
              <a:srgbClr val="2A446F"/>
            </a:solidFill>
          </a:endParaRPr>
        </a:p>
      </dgm:t>
    </dgm:pt>
    <dgm:pt modelId="{0E9D2754-9300-7D42-A08F-AE976318CE93}">
      <dgm:prSet custT="1"/>
      <dgm:spPr/>
      <dgm:t>
        <a:bodyPr/>
        <a:lstStyle/>
        <a:p>
          <a:pPr>
            <a:buFont typeface="Arial" panose="020B0604020202020204" pitchFamily="34" charset="0"/>
            <a:buChar char="•"/>
          </a:pPr>
          <a:r>
            <a:rPr lang="en-US" sz="2400" b="0" i="0">
              <a:solidFill>
                <a:srgbClr val="2A446F"/>
              </a:solidFill>
            </a:rPr>
            <a:t>6 | Explain &amp; Interpret Model</a:t>
          </a:r>
        </a:p>
      </dgm:t>
    </dgm:pt>
    <dgm:pt modelId="{705226BC-5867-9D4B-91B4-E62795504079}" type="parTrans" cxnId="{A83AE836-C445-D445-85BA-8A5C480226D8}">
      <dgm:prSet/>
      <dgm:spPr/>
      <dgm:t>
        <a:bodyPr/>
        <a:lstStyle/>
        <a:p>
          <a:endParaRPr lang="en-US" sz="1600">
            <a:solidFill>
              <a:srgbClr val="2A446F"/>
            </a:solidFill>
          </a:endParaRPr>
        </a:p>
      </dgm:t>
    </dgm:pt>
    <dgm:pt modelId="{550FE497-D690-564E-B3CA-BC9336093545}" type="sibTrans" cxnId="{A83AE836-C445-D445-85BA-8A5C480226D8}">
      <dgm:prSet/>
      <dgm:spPr/>
      <dgm:t>
        <a:bodyPr/>
        <a:lstStyle/>
        <a:p>
          <a:endParaRPr lang="en-US" sz="1600">
            <a:solidFill>
              <a:srgbClr val="2A446F"/>
            </a:solidFill>
          </a:endParaRPr>
        </a:p>
      </dgm:t>
    </dgm:pt>
    <dgm:pt modelId="{42C278B2-2161-CA4E-965D-1E88DBAB3553}">
      <dgm:prSet custT="1"/>
      <dgm:spPr/>
      <dgm:t>
        <a:bodyPr/>
        <a:lstStyle/>
        <a:p>
          <a:pPr>
            <a:buFont typeface="Arial" panose="020B0604020202020204" pitchFamily="34" charset="0"/>
            <a:buChar char="•"/>
          </a:pPr>
          <a:r>
            <a:rPr lang="en-US" sz="2400" b="0" i="0">
              <a:solidFill>
                <a:srgbClr val="2A446F"/>
              </a:solidFill>
            </a:rPr>
            <a:t>1 | Prepare The Lab – Launch &amp; Run Notebooks Early</a:t>
          </a:r>
        </a:p>
      </dgm:t>
    </dgm:pt>
    <dgm:pt modelId="{3219157A-848C-E148-873A-22AE34EC7E1A}" type="sibTrans" cxnId="{D69BF3AA-5180-4448-BD57-B4BB5E66D9D4}">
      <dgm:prSet/>
      <dgm:spPr/>
      <dgm:t>
        <a:bodyPr/>
        <a:lstStyle/>
        <a:p>
          <a:endParaRPr lang="en-US" sz="1600">
            <a:solidFill>
              <a:srgbClr val="2A446F"/>
            </a:solidFill>
          </a:endParaRPr>
        </a:p>
      </dgm:t>
    </dgm:pt>
    <dgm:pt modelId="{702CB03E-103B-E74D-A2F4-7270F0F00B29}" type="parTrans" cxnId="{D69BF3AA-5180-4448-BD57-B4BB5E66D9D4}">
      <dgm:prSet/>
      <dgm:spPr/>
      <dgm:t>
        <a:bodyPr/>
        <a:lstStyle/>
        <a:p>
          <a:endParaRPr lang="en-US" sz="1600">
            <a:solidFill>
              <a:srgbClr val="2A446F"/>
            </a:solidFill>
          </a:endParaRPr>
        </a:p>
      </dgm:t>
    </dgm:pt>
    <dgm:pt modelId="{B7F8A83F-3068-C44E-B3AF-514331C80FBA}">
      <dgm:prSet custT="1"/>
      <dgm:spPr/>
      <dgm:t>
        <a:bodyPr/>
        <a:lstStyle/>
        <a:p>
          <a:pPr>
            <a:buFont typeface="Arial" panose="020B0604020202020204" pitchFamily="34" charset="0"/>
            <a:buChar char="•"/>
          </a:pPr>
          <a:r>
            <a:rPr lang="en-US" sz="2400" b="0" i="0" dirty="0">
              <a:solidFill>
                <a:srgbClr val="2A446F"/>
              </a:solidFill>
            </a:rPr>
            <a:t>9 | Summary</a:t>
          </a:r>
        </a:p>
      </dgm:t>
    </dgm:pt>
    <dgm:pt modelId="{698873E1-E46A-284B-A9C7-D9EE85FD8098}" type="parTrans" cxnId="{702D1C12-240A-2541-B699-AFF2357CC978}">
      <dgm:prSet/>
      <dgm:spPr/>
      <dgm:t>
        <a:bodyPr/>
        <a:lstStyle/>
        <a:p>
          <a:endParaRPr lang="en-US" sz="1600"/>
        </a:p>
      </dgm:t>
    </dgm:pt>
    <dgm:pt modelId="{40BF0723-6F13-EF4E-AA70-61E8A31E9EA4}" type="sibTrans" cxnId="{702D1C12-240A-2541-B699-AFF2357CC978}">
      <dgm:prSet/>
      <dgm:spPr/>
      <dgm:t>
        <a:bodyPr/>
        <a:lstStyle/>
        <a:p>
          <a:endParaRPr lang="en-US" sz="1600"/>
        </a:p>
      </dgm:t>
    </dgm:pt>
    <dgm:pt modelId="{286EC44D-B6EA-714D-80C2-4AE49F1A616A}">
      <dgm:prSet custT="1"/>
      <dgm:spPr/>
      <dgm:t>
        <a:bodyPr/>
        <a:lstStyle/>
        <a:p>
          <a:pPr>
            <a:buFont typeface="Arial" panose="020B0604020202020204" pitchFamily="34" charset="0"/>
            <a:buChar char="•"/>
          </a:pPr>
          <a:r>
            <a:rPr lang="en-US" sz="2400" b="0" i="0">
              <a:solidFill>
                <a:srgbClr val="2A446F"/>
              </a:solidFill>
            </a:rPr>
            <a:t>2 | What is a Responsible AI Dashboard?</a:t>
          </a:r>
        </a:p>
      </dgm:t>
    </dgm:pt>
    <dgm:pt modelId="{F2CF0649-3C71-CA43-9937-FD51D3842955}" type="parTrans" cxnId="{8752D05C-D2E8-504D-A45F-6B9253EDD9C4}">
      <dgm:prSet/>
      <dgm:spPr/>
      <dgm:t>
        <a:bodyPr/>
        <a:lstStyle/>
        <a:p>
          <a:endParaRPr lang="en-US" sz="1600"/>
        </a:p>
      </dgm:t>
    </dgm:pt>
    <dgm:pt modelId="{DCBF8CFF-F969-4C45-BAFF-C214F610B37B}" type="sibTrans" cxnId="{8752D05C-D2E8-504D-A45F-6B9253EDD9C4}">
      <dgm:prSet/>
      <dgm:spPr/>
      <dgm:t>
        <a:bodyPr/>
        <a:lstStyle/>
        <a:p>
          <a:endParaRPr lang="en-US" sz="1600"/>
        </a:p>
      </dgm:t>
    </dgm:pt>
    <dgm:pt modelId="{C0F11328-EFD3-47A8-8214-0C9DE1A27A41}" type="pres">
      <dgm:prSet presAssocID="{B204880D-050C-4CCA-973C-FFC84393E98D}" presName="vert0" presStyleCnt="0">
        <dgm:presLayoutVars>
          <dgm:dir/>
          <dgm:animOne val="branch"/>
          <dgm:animLvl val="lvl"/>
        </dgm:presLayoutVars>
      </dgm:prSet>
      <dgm:spPr/>
    </dgm:pt>
    <dgm:pt modelId="{0AFF71CD-465E-E144-8829-96B5112CFBEF}" type="pres">
      <dgm:prSet presAssocID="{42C278B2-2161-CA4E-965D-1E88DBAB3553}" presName="thickLine" presStyleLbl="alignNode1" presStyleIdx="0" presStyleCnt="9"/>
      <dgm:spPr/>
    </dgm:pt>
    <dgm:pt modelId="{7D79A451-082F-DF4F-BCBA-125EABB07448}" type="pres">
      <dgm:prSet presAssocID="{42C278B2-2161-CA4E-965D-1E88DBAB3553}" presName="horz1" presStyleCnt="0"/>
      <dgm:spPr/>
    </dgm:pt>
    <dgm:pt modelId="{B9DF5ECA-D122-A045-AC6B-289645E9AB06}" type="pres">
      <dgm:prSet presAssocID="{42C278B2-2161-CA4E-965D-1E88DBAB3553}" presName="tx1" presStyleLbl="revTx" presStyleIdx="0" presStyleCnt="9"/>
      <dgm:spPr/>
    </dgm:pt>
    <dgm:pt modelId="{5A2E165A-F667-BF4F-B9B5-4444B42CAC67}" type="pres">
      <dgm:prSet presAssocID="{42C278B2-2161-CA4E-965D-1E88DBAB3553}" presName="vert1" presStyleCnt="0"/>
      <dgm:spPr/>
    </dgm:pt>
    <dgm:pt modelId="{55652643-6F4C-CC43-A73D-6AC3EB8B2FC2}" type="pres">
      <dgm:prSet presAssocID="{286EC44D-B6EA-714D-80C2-4AE49F1A616A}" presName="thickLine" presStyleLbl="alignNode1" presStyleIdx="1" presStyleCnt="9"/>
      <dgm:spPr/>
    </dgm:pt>
    <dgm:pt modelId="{30B39943-56C7-8842-B635-35C0C54ED0AA}" type="pres">
      <dgm:prSet presAssocID="{286EC44D-B6EA-714D-80C2-4AE49F1A616A}" presName="horz1" presStyleCnt="0"/>
      <dgm:spPr/>
    </dgm:pt>
    <dgm:pt modelId="{E49915A9-41B6-4440-B6D7-800A0598693D}" type="pres">
      <dgm:prSet presAssocID="{286EC44D-B6EA-714D-80C2-4AE49F1A616A}" presName="tx1" presStyleLbl="revTx" presStyleIdx="1" presStyleCnt="9"/>
      <dgm:spPr/>
    </dgm:pt>
    <dgm:pt modelId="{CCAA8548-A04C-2144-A73B-DE66F25FE947}" type="pres">
      <dgm:prSet presAssocID="{286EC44D-B6EA-714D-80C2-4AE49F1A616A}" presName="vert1" presStyleCnt="0"/>
      <dgm:spPr/>
    </dgm:pt>
    <dgm:pt modelId="{5F999B29-7A53-6C4C-8C46-879A9B836520}" type="pres">
      <dgm:prSet presAssocID="{3912AB58-E42A-6641-9FF7-EAD76E6DA95F}" presName="thickLine" presStyleLbl="alignNode1" presStyleIdx="2" presStyleCnt="9"/>
      <dgm:spPr/>
    </dgm:pt>
    <dgm:pt modelId="{EB73EE8F-C81B-9245-AD12-AA1036924826}" type="pres">
      <dgm:prSet presAssocID="{3912AB58-E42A-6641-9FF7-EAD76E6DA95F}" presName="horz1" presStyleCnt="0"/>
      <dgm:spPr/>
    </dgm:pt>
    <dgm:pt modelId="{037098E8-D75A-0244-8F3D-48787C6EC67C}" type="pres">
      <dgm:prSet presAssocID="{3912AB58-E42A-6641-9FF7-EAD76E6DA95F}" presName="tx1" presStyleLbl="revTx" presStyleIdx="2" presStyleCnt="9"/>
      <dgm:spPr/>
    </dgm:pt>
    <dgm:pt modelId="{57408296-9F05-6843-90C9-F8FFE0A1A9F7}" type="pres">
      <dgm:prSet presAssocID="{3912AB58-E42A-6641-9FF7-EAD76E6DA95F}" presName="vert1" presStyleCnt="0"/>
      <dgm:spPr/>
    </dgm:pt>
    <dgm:pt modelId="{4FC6FF9F-4A49-974F-970C-7D5F83310CDC}" type="pres">
      <dgm:prSet presAssocID="{E2E3C373-21B8-AC4B-B987-CC6A477D6D6F}" presName="thickLine" presStyleLbl="alignNode1" presStyleIdx="3" presStyleCnt="9"/>
      <dgm:spPr/>
    </dgm:pt>
    <dgm:pt modelId="{0A839C09-3D8B-CF42-BB79-B51EDD40B4EC}" type="pres">
      <dgm:prSet presAssocID="{E2E3C373-21B8-AC4B-B987-CC6A477D6D6F}" presName="horz1" presStyleCnt="0"/>
      <dgm:spPr/>
    </dgm:pt>
    <dgm:pt modelId="{FB9912FB-B51F-1842-9D6C-54B6AFF7DE8C}" type="pres">
      <dgm:prSet presAssocID="{E2E3C373-21B8-AC4B-B987-CC6A477D6D6F}" presName="tx1" presStyleLbl="revTx" presStyleIdx="3" presStyleCnt="9"/>
      <dgm:spPr/>
    </dgm:pt>
    <dgm:pt modelId="{BFB97B32-C4DD-4640-A167-555DAA8FF3BA}" type="pres">
      <dgm:prSet presAssocID="{E2E3C373-21B8-AC4B-B987-CC6A477D6D6F}" presName="vert1" presStyleCnt="0"/>
      <dgm:spPr/>
    </dgm:pt>
    <dgm:pt modelId="{740E97AD-DACB-2047-86D6-65FC85DD81E0}" type="pres">
      <dgm:prSet presAssocID="{EA6D9460-DA34-9D44-ADCC-EAF695E282E1}" presName="thickLine" presStyleLbl="alignNode1" presStyleIdx="4" presStyleCnt="9"/>
      <dgm:spPr/>
    </dgm:pt>
    <dgm:pt modelId="{6783FD47-D728-E64B-843B-CB762D4D5D71}" type="pres">
      <dgm:prSet presAssocID="{EA6D9460-DA34-9D44-ADCC-EAF695E282E1}" presName="horz1" presStyleCnt="0"/>
      <dgm:spPr/>
    </dgm:pt>
    <dgm:pt modelId="{07F51A9F-D2F2-164E-827D-9C1575E81B48}" type="pres">
      <dgm:prSet presAssocID="{EA6D9460-DA34-9D44-ADCC-EAF695E282E1}" presName="tx1" presStyleLbl="revTx" presStyleIdx="4" presStyleCnt="9"/>
      <dgm:spPr/>
    </dgm:pt>
    <dgm:pt modelId="{68CAE172-6746-D848-9E0D-2774BAA19FBD}" type="pres">
      <dgm:prSet presAssocID="{EA6D9460-DA34-9D44-ADCC-EAF695E282E1}" presName="vert1" presStyleCnt="0"/>
      <dgm:spPr/>
    </dgm:pt>
    <dgm:pt modelId="{DAF4AFCC-95ED-B24F-8D94-4704D6EE0889}" type="pres">
      <dgm:prSet presAssocID="{0E9D2754-9300-7D42-A08F-AE976318CE93}" presName="thickLine" presStyleLbl="alignNode1" presStyleIdx="5" presStyleCnt="9"/>
      <dgm:spPr/>
    </dgm:pt>
    <dgm:pt modelId="{F3491BC2-9825-8743-A5F8-E1A38E8F494C}" type="pres">
      <dgm:prSet presAssocID="{0E9D2754-9300-7D42-A08F-AE976318CE93}" presName="horz1" presStyleCnt="0"/>
      <dgm:spPr/>
    </dgm:pt>
    <dgm:pt modelId="{BB37F8C7-4520-DE49-8D0A-4CB76666927C}" type="pres">
      <dgm:prSet presAssocID="{0E9D2754-9300-7D42-A08F-AE976318CE93}" presName="tx1" presStyleLbl="revTx" presStyleIdx="5" presStyleCnt="9"/>
      <dgm:spPr/>
    </dgm:pt>
    <dgm:pt modelId="{D1BF138D-C5A9-AF41-B655-FF58F69F7A0C}" type="pres">
      <dgm:prSet presAssocID="{0E9D2754-9300-7D42-A08F-AE976318CE93}" presName="vert1" presStyleCnt="0"/>
      <dgm:spPr/>
    </dgm:pt>
    <dgm:pt modelId="{599A8692-2FA1-764B-8E4F-7B2BADD2C021}" type="pres">
      <dgm:prSet presAssocID="{3B817C4F-ABCF-7844-AE8F-53CAAA23AEC3}" presName="thickLine" presStyleLbl="alignNode1" presStyleIdx="6" presStyleCnt="9"/>
      <dgm:spPr/>
    </dgm:pt>
    <dgm:pt modelId="{26BD3B0D-055C-E541-81A7-31BEDBD5CBEA}" type="pres">
      <dgm:prSet presAssocID="{3B817C4F-ABCF-7844-AE8F-53CAAA23AEC3}" presName="horz1" presStyleCnt="0"/>
      <dgm:spPr/>
    </dgm:pt>
    <dgm:pt modelId="{DD856E76-A90B-324D-B714-A057A92C3A50}" type="pres">
      <dgm:prSet presAssocID="{3B817C4F-ABCF-7844-AE8F-53CAAA23AEC3}" presName="tx1" presStyleLbl="revTx" presStyleIdx="6" presStyleCnt="9"/>
      <dgm:spPr/>
    </dgm:pt>
    <dgm:pt modelId="{676FBFFB-DBF0-4640-9ED6-F99F25A26967}" type="pres">
      <dgm:prSet presAssocID="{3B817C4F-ABCF-7844-AE8F-53CAAA23AEC3}" presName="vert1" presStyleCnt="0"/>
      <dgm:spPr/>
    </dgm:pt>
    <dgm:pt modelId="{A890CF95-30CC-7345-BD61-0C29BA90971A}" type="pres">
      <dgm:prSet presAssocID="{73EA78F7-D923-2B42-B082-B40B74B9DC95}" presName="thickLine" presStyleLbl="alignNode1" presStyleIdx="7" presStyleCnt="9"/>
      <dgm:spPr/>
    </dgm:pt>
    <dgm:pt modelId="{6E8D8050-0FF9-C04B-B733-B473FD2166D4}" type="pres">
      <dgm:prSet presAssocID="{73EA78F7-D923-2B42-B082-B40B74B9DC95}" presName="horz1" presStyleCnt="0"/>
      <dgm:spPr/>
    </dgm:pt>
    <dgm:pt modelId="{929C8AC1-4B7B-2D4F-9B01-47D786314A80}" type="pres">
      <dgm:prSet presAssocID="{73EA78F7-D923-2B42-B082-B40B74B9DC95}" presName="tx1" presStyleLbl="revTx" presStyleIdx="7" presStyleCnt="9"/>
      <dgm:spPr/>
    </dgm:pt>
    <dgm:pt modelId="{62725D64-5A7F-F043-8E1A-4CEC3E4CBC92}" type="pres">
      <dgm:prSet presAssocID="{73EA78F7-D923-2B42-B082-B40B74B9DC95}" presName="vert1" presStyleCnt="0"/>
      <dgm:spPr/>
    </dgm:pt>
    <dgm:pt modelId="{AF08C9EC-C605-7C4C-B1BD-E2E98DD1515C}" type="pres">
      <dgm:prSet presAssocID="{B7F8A83F-3068-C44E-B3AF-514331C80FBA}" presName="thickLine" presStyleLbl="alignNode1" presStyleIdx="8" presStyleCnt="9"/>
      <dgm:spPr/>
    </dgm:pt>
    <dgm:pt modelId="{6538A74B-C9FA-444F-9D2D-1BC57952DDAB}" type="pres">
      <dgm:prSet presAssocID="{B7F8A83F-3068-C44E-B3AF-514331C80FBA}" presName="horz1" presStyleCnt="0"/>
      <dgm:spPr/>
    </dgm:pt>
    <dgm:pt modelId="{A9D9FF7C-A041-2042-8190-E758B8B8485E}" type="pres">
      <dgm:prSet presAssocID="{B7F8A83F-3068-C44E-B3AF-514331C80FBA}" presName="tx1" presStyleLbl="revTx" presStyleIdx="8" presStyleCnt="9"/>
      <dgm:spPr/>
    </dgm:pt>
    <dgm:pt modelId="{F8655FEF-258F-BD48-A28E-600399AAC475}" type="pres">
      <dgm:prSet presAssocID="{B7F8A83F-3068-C44E-B3AF-514331C80FBA}" presName="vert1" presStyleCnt="0"/>
      <dgm:spPr/>
    </dgm:pt>
  </dgm:ptLst>
  <dgm:cxnLst>
    <dgm:cxn modelId="{702D1C12-240A-2541-B699-AFF2357CC978}" srcId="{B204880D-050C-4CCA-973C-FFC84393E98D}" destId="{B7F8A83F-3068-C44E-B3AF-514331C80FBA}" srcOrd="8" destOrd="0" parTransId="{698873E1-E46A-284B-A9C7-D9EE85FD8098}" sibTransId="{40BF0723-6F13-EF4E-AA70-61E8A31E9EA4}"/>
    <dgm:cxn modelId="{75DCD113-1D50-D841-A294-0D2B469ED5F5}" type="presOf" srcId="{3912AB58-E42A-6641-9FF7-EAD76E6DA95F}" destId="{037098E8-D75A-0244-8F3D-48787C6EC67C}" srcOrd="0" destOrd="0" presId="urn:microsoft.com/office/officeart/2008/layout/LinedList"/>
    <dgm:cxn modelId="{27CBDD1A-88AE-DA44-A780-0EFB48A1FA59}" type="presOf" srcId="{73EA78F7-D923-2B42-B082-B40B74B9DC95}" destId="{929C8AC1-4B7B-2D4F-9B01-47D786314A80}" srcOrd="0" destOrd="0" presId="urn:microsoft.com/office/officeart/2008/layout/LinedList"/>
    <dgm:cxn modelId="{A83AE836-C445-D445-85BA-8A5C480226D8}" srcId="{B204880D-050C-4CCA-973C-FFC84393E98D}" destId="{0E9D2754-9300-7D42-A08F-AE976318CE93}" srcOrd="5" destOrd="0" parTransId="{705226BC-5867-9D4B-91B4-E62795504079}" sibTransId="{550FE497-D690-564E-B3CA-BC9336093545}"/>
    <dgm:cxn modelId="{DF4FFA45-BD21-044E-84EF-DF3E8EC65E99}" type="presOf" srcId="{3B817C4F-ABCF-7844-AE8F-53CAAA23AEC3}" destId="{DD856E76-A90B-324D-B714-A057A92C3A50}" srcOrd="0" destOrd="0" presId="urn:microsoft.com/office/officeart/2008/layout/LinedList"/>
    <dgm:cxn modelId="{CDE4814D-6CB7-694D-A045-BA2EB052D7BC}" srcId="{B204880D-050C-4CCA-973C-FFC84393E98D}" destId="{73EA78F7-D923-2B42-B082-B40B74B9DC95}" srcOrd="7" destOrd="0" parTransId="{5E3CABC1-85AD-0142-9FE1-83EA71D7FCD9}" sibTransId="{17AAFAAE-BF4B-6941-9B7C-33D67E2E40B1}"/>
    <dgm:cxn modelId="{F23A3454-E581-4361-9205-61DBB8375AA7}" type="presOf" srcId="{B204880D-050C-4CCA-973C-FFC84393E98D}" destId="{C0F11328-EFD3-47A8-8214-0C9DE1A27A41}" srcOrd="0" destOrd="0" presId="urn:microsoft.com/office/officeart/2008/layout/LinedList"/>
    <dgm:cxn modelId="{3A80365C-3372-3941-897E-34C82C1F50A8}" type="presOf" srcId="{42C278B2-2161-CA4E-965D-1E88DBAB3553}" destId="{B9DF5ECA-D122-A045-AC6B-289645E9AB06}" srcOrd="0" destOrd="0" presId="urn:microsoft.com/office/officeart/2008/layout/LinedList"/>
    <dgm:cxn modelId="{8752D05C-D2E8-504D-A45F-6B9253EDD9C4}" srcId="{B204880D-050C-4CCA-973C-FFC84393E98D}" destId="{286EC44D-B6EA-714D-80C2-4AE49F1A616A}" srcOrd="1" destOrd="0" parTransId="{F2CF0649-3C71-CA43-9937-FD51D3842955}" sibTransId="{DCBF8CFF-F969-4C45-BAFF-C214F610B37B}"/>
    <dgm:cxn modelId="{F0800A6D-D8E8-F743-A987-67F5DC5517E1}" srcId="{B204880D-050C-4CCA-973C-FFC84393E98D}" destId="{3912AB58-E42A-6641-9FF7-EAD76E6DA95F}" srcOrd="2" destOrd="0" parTransId="{9EF48DAC-FD75-E846-8701-C6083CBCC219}" sibTransId="{3124D5F7-FC3C-B94E-9F2C-AAE4CC5124AF}"/>
    <dgm:cxn modelId="{0789427A-83EF-EE49-822C-57815A7ED8AC}" type="presOf" srcId="{B7F8A83F-3068-C44E-B3AF-514331C80FBA}" destId="{A9D9FF7C-A041-2042-8190-E758B8B8485E}" srcOrd="0" destOrd="0" presId="urn:microsoft.com/office/officeart/2008/layout/LinedList"/>
    <dgm:cxn modelId="{AC01AE7A-1978-7D4D-B54B-165019B8FAC3}" type="presOf" srcId="{EA6D9460-DA34-9D44-ADCC-EAF695E282E1}" destId="{07F51A9F-D2F2-164E-827D-9C1575E81B48}" srcOrd="0" destOrd="0" presId="urn:microsoft.com/office/officeart/2008/layout/LinedList"/>
    <dgm:cxn modelId="{80D6AA8C-C30F-E84C-AB0B-F70C77BC5DE4}" srcId="{B204880D-050C-4CCA-973C-FFC84393E98D}" destId="{EA6D9460-DA34-9D44-ADCC-EAF695E282E1}" srcOrd="4" destOrd="0" parTransId="{5A9E3AE2-EFF5-6C41-A59A-65BDDD855935}" sibTransId="{A2D0866F-CBD8-124B-915D-8867BA1D0EE4}"/>
    <dgm:cxn modelId="{47A3FB95-2DA0-474B-931D-7F1BB9B4E58C}" type="presOf" srcId="{E2E3C373-21B8-AC4B-B987-CC6A477D6D6F}" destId="{FB9912FB-B51F-1842-9D6C-54B6AFF7DE8C}" srcOrd="0" destOrd="0" presId="urn:microsoft.com/office/officeart/2008/layout/LinedList"/>
    <dgm:cxn modelId="{D69BF3AA-5180-4448-BD57-B4BB5E66D9D4}" srcId="{B204880D-050C-4CCA-973C-FFC84393E98D}" destId="{42C278B2-2161-CA4E-965D-1E88DBAB3553}" srcOrd="0" destOrd="0" parTransId="{702CB03E-103B-E74D-A2F4-7270F0F00B29}" sibTransId="{3219157A-848C-E148-873A-22AE34EC7E1A}"/>
    <dgm:cxn modelId="{F729E9AE-99C8-394D-8096-B43D21BEDDE6}" type="presOf" srcId="{0E9D2754-9300-7D42-A08F-AE976318CE93}" destId="{BB37F8C7-4520-DE49-8D0A-4CB76666927C}" srcOrd="0" destOrd="0" presId="urn:microsoft.com/office/officeart/2008/layout/LinedList"/>
    <dgm:cxn modelId="{3AB50FB1-365E-C64E-AB56-60796762580B}" type="presOf" srcId="{286EC44D-B6EA-714D-80C2-4AE49F1A616A}" destId="{E49915A9-41B6-4440-B6D7-800A0598693D}" srcOrd="0" destOrd="0" presId="urn:microsoft.com/office/officeart/2008/layout/LinedList"/>
    <dgm:cxn modelId="{38995ABC-9044-7F47-96A2-F9D77D2526A6}" srcId="{B204880D-050C-4CCA-973C-FFC84393E98D}" destId="{3B817C4F-ABCF-7844-AE8F-53CAAA23AEC3}" srcOrd="6" destOrd="0" parTransId="{29A22E28-C373-1242-AE94-B200A9C9652E}" sibTransId="{34FFEB8A-0E73-504E-BF67-48B3665E80B2}"/>
    <dgm:cxn modelId="{746437D9-157B-F845-B4B8-8322246F337B}" srcId="{B204880D-050C-4CCA-973C-FFC84393E98D}" destId="{E2E3C373-21B8-AC4B-B987-CC6A477D6D6F}" srcOrd="3" destOrd="0" parTransId="{6DFBB993-B12C-014F-BDD3-A997D3D4A761}" sibTransId="{33D473BA-E956-8644-8230-2DB42AD6A9A1}"/>
    <dgm:cxn modelId="{2B32425B-6EA5-1444-8F2D-A57C2A6A44E7}" type="presParOf" srcId="{C0F11328-EFD3-47A8-8214-0C9DE1A27A41}" destId="{0AFF71CD-465E-E144-8829-96B5112CFBEF}" srcOrd="0" destOrd="0" presId="urn:microsoft.com/office/officeart/2008/layout/LinedList"/>
    <dgm:cxn modelId="{BF7FB75E-7FCF-FF43-B076-F734F0E18C05}" type="presParOf" srcId="{C0F11328-EFD3-47A8-8214-0C9DE1A27A41}" destId="{7D79A451-082F-DF4F-BCBA-125EABB07448}" srcOrd="1" destOrd="0" presId="urn:microsoft.com/office/officeart/2008/layout/LinedList"/>
    <dgm:cxn modelId="{461EB133-22D5-E349-A35F-C43B0910DA10}" type="presParOf" srcId="{7D79A451-082F-DF4F-BCBA-125EABB07448}" destId="{B9DF5ECA-D122-A045-AC6B-289645E9AB06}" srcOrd="0" destOrd="0" presId="urn:microsoft.com/office/officeart/2008/layout/LinedList"/>
    <dgm:cxn modelId="{4465B6E6-0F46-F54E-B903-E442819C896F}" type="presParOf" srcId="{7D79A451-082F-DF4F-BCBA-125EABB07448}" destId="{5A2E165A-F667-BF4F-B9B5-4444B42CAC67}" srcOrd="1" destOrd="0" presId="urn:microsoft.com/office/officeart/2008/layout/LinedList"/>
    <dgm:cxn modelId="{3235EF47-B113-3F4A-B233-3EC42606F3C1}" type="presParOf" srcId="{C0F11328-EFD3-47A8-8214-0C9DE1A27A41}" destId="{55652643-6F4C-CC43-A73D-6AC3EB8B2FC2}" srcOrd="2" destOrd="0" presId="urn:microsoft.com/office/officeart/2008/layout/LinedList"/>
    <dgm:cxn modelId="{C0E6FD3F-B8C7-354A-BBD0-EF6D61184177}" type="presParOf" srcId="{C0F11328-EFD3-47A8-8214-0C9DE1A27A41}" destId="{30B39943-56C7-8842-B635-35C0C54ED0AA}" srcOrd="3" destOrd="0" presId="urn:microsoft.com/office/officeart/2008/layout/LinedList"/>
    <dgm:cxn modelId="{D8BD3DF6-3FE3-204D-BEDE-9F3721FB3242}" type="presParOf" srcId="{30B39943-56C7-8842-B635-35C0C54ED0AA}" destId="{E49915A9-41B6-4440-B6D7-800A0598693D}" srcOrd="0" destOrd="0" presId="urn:microsoft.com/office/officeart/2008/layout/LinedList"/>
    <dgm:cxn modelId="{2640D529-076D-2C4A-A42A-FBFC4905287B}" type="presParOf" srcId="{30B39943-56C7-8842-B635-35C0C54ED0AA}" destId="{CCAA8548-A04C-2144-A73B-DE66F25FE947}" srcOrd="1" destOrd="0" presId="urn:microsoft.com/office/officeart/2008/layout/LinedList"/>
    <dgm:cxn modelId="{E728FE22-1CE4-2E43-99B7-15B34C173921}" type="presParOf" srcId="{C0F11328-EFD3-47A8-8214-0C9DE1A27A41}" destId="{5F999B29-7A53-6C4C-8C46-879A9B836520}" srcOrd="4" destOrd="0" presId="urn:microsoft.com/office/officeart/2008/layout/LinedList"/>
    <dgm:cxn modelId="{BCCB1394-D08D-E34A-AF40-EA9F1D014484}" type="presParOf" srcId="{C0F11328-EFD3-47A8-8214-0C9DE1A27A41}" destId="{EB73EE8F-C81B-9245-AD12-AA1036924826}" srcOrd="5" destOrd="0" presId="urn:microsoft.com/office/officeart/2008/layout/LinedList"/>
    <dgm:cxn modelId="{3673E883-B380-6341-A9FC-F19E8C74E133}" type="presParOf" srcId="{EB73EE8F-C81B-9245-AD12-AA1036924826}" destId="{037098E8-D75A-0244-8F3D-48787C6EC67C}" srcOrd="0" destOrd="0" presId="urn:microsoft.com/office/officeart/2008/layout/LinedList"/>
    <dgm:cxn modelId="{B5A487DD-E3FF-C040-8D67-343B4301616C}" type="presParOf" srcId="{EB73EE8F-C81B-9245-AD12-AA1036924826}" destId="{57408296-9F05-6843-90C9-F8FFE0A1A9F7}" srcOrd="1" destOrd="0" presId="urn:microsoft.com/office/officeart/2008/layout/LinedList"/>
    <dgm:cxn modelId="{CFD8E581-DE67-C643-940C-6C61254D9014}" type="presParOf" srcId="{C0F11328-EFD3-47A8-8214-0C9DE1A27A41}" destId="{4FC6FF9F-4A49-974F-970C-7D5F83310CDC}" srcOrd="6" destOrd="0" presId="urn:microsoft.com/office/officeart/2008/layout/LinedList"/>
    <dgm:cxn modelId="{49140EDF-82A2-6C4A-8D6D-4EB73F62B16C}" type="presParOf" srcId="{C0F11328-EFD3-47A8-8214-0C9DE1A27A41}" destId="{0A839C09-3D8B-CF42-BB79-B51EDD40B4EC}" srcOrd="7" destOrd="0" presId="urn:microsoft.com/office/officeart/2008/layout/LinedList"/>
    <dgm:cxn modelId="{3E770F26-5C1B-2B41-9992-77420B1D5490}" type="presParOf" srcId="{0A839C09-3D8B-CF42-BB79-B51EDD40B4EC}" destId="{FB9912FB-B51F-1842-9D6C-54B6AFF7DE8C}" srcOrd="0" destOrd="0" presId="urn:microsoft.com/office/officeart/2008/layout/LinedList"/>
    <dgm:cxn modelId="{29E3A0B2-EF45-4742-BDD3-2A5A22952D07}" type="presParOf" srcId="{0A839C09-3D8B-CF42-BB79-B51EDD40B4EC}" destId="{BFB97B32-C4DD-4640-A167-555DAA8FF3BA}" srcOrd="1" destOrd="0" presId="urn:microsoft.com/office/officeart/2008/layout/LinedList"/>
    <dgm:cxn modelId="{B97A5CD3-4EC1-DF4F-83D1-8E220B93A74E}" type="presParOf" srcId="{C0F11328-EFD3-47A8-8214-0C9DE1A27A41}" destId="{740E97AD-DACB-2047-86D6-65FC85DD81E0}" srcOrd="8" destOrd="0" presId="urn:microsoft.com/office/officeart/2008/layout/LinedList"/>
    <dgm:cxn modelId="{81E78162-0F0E-8F44-A0CA-9DD2F47ABBAF}" type="presParOf" srcId="{C0F11328-EFD3-47A8-8214-0C9DE1A27A41}" destId="{6783FD47-D728-E64B-843B-CB762D4D5D71}" srcOrd="9" destOrd="0" presId="urn:microsoft.com/office/officeart/2008/layout/LinedList"/>
    <dgm:cxn modelId="{54340456-182C-954D-8CAE-82E69679FC4D}" type="presParOf" srcId="{6783FD47-D728-E64B-843B-CB762D4D5D71}" destId="{07F51A9F-D2F2-164E-827D-9C1575E81B48}" srcOrd="0" destOrd="0" presId="urn:microsoft.com/office/officeart/2008/layout/LinedList"/>
    <dgm:cxn modelId="{91393B89-99BF-3546-A396-ADEC229539BE}" type="presParOf" srcId="{6783FD47-D728-E64B-843B-CB762D4D5D71}" destId="{68CAE172-6746-D848-9E0D-2774BAA19FBD}" srcOrd="1" destOrd="0" presId="urn:microsoft.com/office/officeart/2008/layout/LinedList"/>
    <dgm:cxn modelId="{EC6746C7-2764-6248-A49D-18B6C9CF291C}" type="presParOf" srcId="{C0F11328-EFD3-47A8-8214-0C9DE1A27A41}" destId="{DAF4AFCC-95ED-B24F-8D94-4704D6EE0889}" srcOrd="10" destOrd="0" presId="urn:microsoft.com/office/officeart/2008/layout/LinedList"/>
    <dgm:cxn modelId="{1B68B0C8-B722-9C4C-953F-545C2279D3AF}" type="presParOf" srcId="{C0F11328-EFD3-47A8-8214-0C9DE1A27A41}" destId="{F3491BC2-9825-8743-A5F8-E1A38E8F494C}" srcOrd="11" destOrd="0" presId="urn:microsoft.com/office/officeart/2008/layout/LinedList"/>
    <dgm:cxn modelId="{B477F62C-65FA-F94B-AE20-51FF78028F4A}" type="presParOf" srcId="{F3491BC2-9825-8743-A5F8-E1A38E8F494C}" destId="{BB37F8C7-4520-DE49-8D0A-4CB76666927C}" srcOrd="0" destOrd="0" presId="urn:microsoft.com/office/officeart/2008/layout/LinedList"/>
    <dgm:cxn modelId="{3AB7713E-5C80-1C46-ADCC-653B46D6EDB8}" type="presParOf" srcId="{F3491BC2-9825-8743-A5F8-E1A38E8F494C}" destId="{D1BF138D-C5A9-AF41-B655-FF58F69F7A0C}" srcOrd="1" destOrd="0" presId="urn:microsoft.com/office/officeart/2008/layout/LinedList"/>
    <dgm:cxn modelId="{BAEB6F49-6CA8-D148-8A06-FFDBF3276952}" type="presParOf" srcId="{C0F11328-EFD3-47A8-8214-0C9DE1A27A41}" destId="{599A8692-2FA1-764B-8E4F-7B2BADD2C021}" srcOrd="12" destOrd="0" presId="urn:microsoft.com/office/officeart/2008/layout/LinedList"/>
    <dgm:cxn modelId="{6FA1878F-F302-804D-A84A-B28DCB57B038}" type="presParOf" srcId="{C0F11328-EFD3-47A8-8214-0C9DE1A27A41}" destId="{26BD3B0D-055C-E541-81A7-31BEDBD5CBEA}" srcOrd="13" destOrd="0" presId="urn:microsoft.com/office/officeart/2008/layout/LinedList"/>
    <dgm:cxn modelId="{0EB1A437-9CB3-9545-9AF0-B78EF73DC9E3}" type="presParOf" srcId="{26BD3B0D-055C-E541-81A7-31BEDBD5CBEA}" destId="{DD856E76-A90B-324D-B714-A057A92C3A50}" srcOrd="0" destOrd="0" presId="urn:microsoft.com/office/officeart/2008/layout/LinedList"/>
    <dgm:cxn modelId="{2C40972D-DB4B-324D-A22D-7D3552713F1D}" type="presParOf" srcId="{26BD3B0D-055C-E541-81A7-31BEDBD5CBEA}" destId="{676FBFFB-DBF0-4640-9ED6-F99F25A26967}" srcOrd="1" destOrd="0" presId="urn:microsoft.com/office/officeart/2008/layout/LinedList"/>
    <dgm:cxn modelId="{E86699EB-D404-1F4D-8586-5898D5959952}" type="presParOf" srcId="{C0F11328-EFD3-47A8-8214-0C9DE1A27A41}" destId="{A890CF95-30CC-7345-BD61-0C29BA90971A}" srcOrd="14" destOrd="0" presId="urn:microsoft.com/office/officeart/2008/layout/LinedList"/>
    <dgm:cxn modelId="{1AF4126F-F71A-E347-9992-3E4EC231646B}" type="presParOf" srcId="{C0F11328-EFD3-47A8-8214-0C9DE1A27A41}" destId="{6E8D8050-0FF9-C04B-B733-B473FD2166D4}" srcOrd="15" destOrd="0" presId="urn:microsoft.com/office/officeart/2008/layout/LinedList"/>
    <dgm:cxn modelId="{DF272662-4D63-5C4F-8543-01BFAA19928A}" type="presParOf" srcId="{6E8D8050-0FF9-C04B-B733-B473FD2166D4}" destId="{929C8AC1-4B7B-2D4F-9B01-47D786314A80}" srcOrd="0" destOrd="0" presId="urn:microsoft.com/office/officeart/2008/layout/LinedList"/>
    <dgm:cxn modelId="{E29654AB-B908-DA42-AFB0-CCDDAFF97AAE}" type="presParOf" srcId="{6E8D8050-0FF9-C04B-B733-B473FD2166D4}" destId="{62725D64-5A7F-F043-8E1A-4CEC3E4CBC92}" srcOrd="1" destOrd="0" presId="urn:microsoft.com/office/officeart/2008/layout/LinedList"/>
    <dgm:cxn modelId="{D09169B7-706A-5E4D-884A-3AD01ABB58B7}" type="presParOf" srcId="{C0F11328-EFD3-47A8-8214-0C9DE1A27A41}" destId="{AF08C9EC-C605-7C4C-B1BD-E2E98DD1515C}" srcOrd="16" destOrd="0" presId="urn:microsoft.com/office/officeart/2008/layout/LinedList"/>
    <dgm:cxn modelId="{CEFAC794-9638-904A-9A70-A6979A22202B}" type="presParOf" srcId="{C0F11328-EFD3-47A8-8214-0C9DE1A27A41}" destId="{6538A74B-C9FA-444F-9D2D-1BC57952DDAB}" srcOrd="17" destOrd="0" presId="urn:microsoft.com/office/officeart/2008/layout/LinedList"/>
    <dgm:cxn modelId="{05B5ED5F-02AD-6740-9D0C-3EDC9144EF27}" type="presParOf" srcId="{6538A74B-C9FA-444F-9D2D-1BC57952DDAB}" destId="{A9D9FF7C-A041-2042-8190-E758B8B8485E}" srcOrd="0" destOrd="0" presId="urn:microsoft.com/office/officeart/2008/layout/LinedList"/>
    <dgm:cxn modelId="{BB65C071-6DE4-F24D-8BDE-A25F7B33C6C6}" type="presParOf" srcId="{6538A74B-C9FA-444F-9D2D-1BC57952DDAB}" destId="{F8655FEF-258F-BD48-A28E-600399AAC475}" srcOrd="1" destOrd="0" presId="urn:microsoft.com/office/officeart/2008/layout/LinedList"/>
  </dgm:cxnLst>
  <dgm:bg/>
  <dgm:whole>
    <a:ln w="28575"/>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04880D-050C-4CCA-973C-FFC84393E98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3912AB58-E42A-6641-9FF7-EAD76E6DA95F}">
      <dgm:prSet custT="1"/>
      <dgm:spPr/>
      <dgm:t>
        <a:bodyPr/>
        <a:lstStyle/>
        <a:p>
          <a:pPr>
            <a:buFont typeface="Arial" panose="020B0604020202020204" pitchFamily="34" charset="0"/>
            <a:buChar char="•"/>
          </a:pPr>
          <a:r>
            <a:rPr lang="en-US" sz="2400" b="0" i="0">
              <a:solidFill>
                <a:srgbClr val="2A446F"/>
              </a:solidFill>
            </a:rPr>
            <a:t>3 | Error Analysis On A Model</a:t>
          </a:r>
        </a:p>
      </dgm:t>
    </dgm:pt>
    <dgm:pt modelId="{9EF48DAC-FD75-E846-8701-C6083CBCC219}" type="parTrans" cxnId="{F0800A6D-D8E8-F743-A987-67F5DC5517E1}">
      <dgm:prSet/>
      <dgm:spPr/>
      <dgm:t>
        <a:bodyPr/>
        <a:lstStyle/>
        <a:p>
          <a:endParaRPr lang="en-US" sz="1600">
            <a:solidFill>
              <a:srgbClr val="2A446F"/>
            </a:solidFill>
          </a:endParaRPr>
        </a:p>
      </dgm:t>
    </dgm:pt>
    <dgm:pt modelId="{3124D5F7-FC3C-B94E-9F2C-AAE4CC5124AF}" type="sibTrans" cxnId="{F0800A6D-D8E8-F743-A987-67F5DC5517E1}">
      <dgm:prSet/>
      <dgm:spPr/>
      <dgm:t>
        <a:bodyPr/>
        <a:lstStyle/>
        <a:p>
          <a:endParaRPr lang="en-US" sz="1600">
            <a:solidFill>
              <a:srgbClr val="2A446F"/>
            </a:solidFill>
          </a:endParaRPr>
        </a:p>
      </dgm:t>
    </dgm:pt>
    <dgm:pt modelId="{E2E3C373-21B8-AC4B-B987-CC6A477D6D6F}">
      <dgm:prSet custT="1"/>
      <dgm:spPr/>
      <dgm:t>
        <a:bodyPr/>
        <a:lstStyle/>
        <a:p>
          <a:pPr>
            <a:buFont typeface="Arial" panose="020B0604020202020204" pitchFamily="34" charset="0"/>
            <a:buChar char="•"/>
          </a:pPr>
          <a:r>
            <a:rPr lang="en-US" sz="2400" b="0" i="0">
              <a:solidFill>
                <a:srgbClr val="2A446F"/>
              </a:solidFill>
            </a:rPr>
            <a:t>4 | Find Model Performance Inconsistencies</a:t>
          </a:r>
        </a:p>
      </dgm:t>
    </dgm:pt>
    <dgm:pt modelId="{6DFBB993-B12C-014F-BDD3-A997D3D4A761}" type="parTrans" cxnId="{746437D9-157B-F845-B4B8-8322246F337B}">
      <dgm:prSet/>
      <dgm:spPr/>
      <dgm:t>
        <a:bodyPr/>
        <a:lstStyle/>
        <a:p>
          <a:endParaRPr lang="en-US" sz="1600">
            <a:solidFill>
              <a:srgbClr val="2A446F"/>
            </a:solidFill>
          </a:endParaRPr>
        </a:p>
      </dgm:t>
    </dgm:pt>
    <dgm:pt modelId="{33D473BA-E956-8644-8230-2DB42AD6A9A1}" type="sibTrans" cxnId="{746437D9-157B-F845-B4B8-8322246F337B}">
      <dgm:prSet/>
      <dgm:spPr/>
      <dgm:t>
        <a:bodyPr/>
        <a:lstStyle/>
        <a:p>
          <a:endParaRPr lang="en-US" sz="1600">
            <a:solidFill>
              <a:srgbClr val="2A446F"/>
            </a:solidFill>
          </a:endParaRPr>
        </a:p>
      </dgm:t>
    </dgm:pt>
    <dgm:pt modelId="{EA6D9460-DA34-9D44-ADCC-EAF695E282E1}">
      <dgm:prSet custT="1"/>
      <dgm:spPr/>
      <dgm:t>
        <a:bodyPr/>
        <a:lstStyle/>
        <a:p>
          <a:pPr>
            <a:buFont typeface="Arial" panose="020B0604020202020204" pitchFamily="34" charset="0"/>
            <a:buChar char="•"/>
          </a:pPr>
          <a:r>
            <a:rPr lang="en-US" sz="2400" b="0" i="0">
              <a:solidFill>
                <a:srgbClr val="2A446F"/>
              </a:solidFill>
            </a:rPr>
            <a:t>5 | Expose Data Biases</a:t>
          </a:r>
        </a:p>
      </dgm:t>
    </dgm:pt>
    <dgm:pt modelId="{5A9E3AE2-EFF5-6C41-A59A-65BDDD855935}" type="parTrans" cxnId="{80D6AA8C-C30F-E84C-AB0B-F70C77BC5DE4}">
      <dgm:prSet/>
      <dgm:spPr/>
      <dgm:t>
        <a:bodyPr/>
        <a:lstStyle/>
        <a:p>
          <a:endParaRPr lang="en-US" sz="1600">
            <a:solidFill>
              <a:srgbClr val="2A446F"/>
            </a:solidFill>
          </a:endParaRPr>
        </a:p>
      </dgm:t>
    </dgm:pt>
    <dgm:pt modelId="{A2D0866F-CBD8-124B-915D-8867BA1D0EE4}" type="sibTrans" cxnId="{80D6AA8C-C30F-E84C-AB0B-F70C77BC5DE4}">
      <dgm:prSet/>
      <dgm:spPr/>
      <dgm:t>
        <a:bodyPr/>
        <a:lstStyle/>
        <a:p>
          <a:endParaRPr lang="en-US" sz="1600">
            <a:solidFill>
              <a:srgbClr val="2A446F"/>
            </a:solidFill>
          </a:endParaRPr>
        </a:p>
      </dgm:t>
    </dgm:pt>
    <dgm:pt modelId="{3B817C4F-ABCF-7844-AE8F-53CAAA23AEC3}">
      <dgm:prSet custT="1"/>
      <dgm:spPr/>
      <dgm:t>
        <a:bodyPr/>
        <a:lstStyle/>
        <a:p>
          <a:pPr>
            <a:buFont typeface="Arial" panose="020B0604020202020204" pitchFamily="34" charset="0"/>
            <a:buChar char="•"/>
          </a:pPr>
          <a:r>
            <a:rPr lang="en-US" sz="2400" b="0" i="0">
              <a:solidFill>
                <a:srgbClr val="2A446F"/>
              </a:solidFill>
            </a:rPr>
            <a:t>7 | Complete Exercises – Prioritize Dashboard Section</a:t>
          </a:r>
        </a:p>
      </dgm:t>
    </dgm:pt>
    <dgm:pt modelId="{29A22E28-C373-1242-AE94-B200A9C9652E}" type="parTrans" cxnId="{38995ABC-9044-7F47-96A2-F9D77D2526A6}">
      <dgm:prSet/>
      <dgm:spPr/>
      <dgm:t>
        <a:bodyPr/>
        <a:lstStyle/>
        <a:p>
          <a:endParaRPr lang="en-US" sz="1600">
            <a:solidFill>
              <a:srgbClr val="2A446F"/>
            </a:solidFill>
          </a:endParaRPr>
        </a:p>
      </dgm:t>
    </dgm:pt>
    <dgm:pt modelId="{34FFEB8A-0E73-504E-BF67-48B3665E80B2}" type="sibTrans" cxnId="{38995ABC-9044-7F47-96A2-F9D77D2526A6}">
      <dgm:prSet/>
      <dgm:spPr/>
      <dgm:t>
        <a:bodyPr/>
        <a:lstStyle/>
        <a:p>
          <a:endParaRPr lang="en-US" sz="1600">
            <a:solidFill>
              <a:srgbClr val="2A446F"/>
            </a:solidFill>
          </a:endParaRPr>
        </a:p>
      </dgm:t>
    </dgm:pt>
    <dgm:pt modelId="{73EA78F7-D923-2B42-B082-B40B74B9DC95}">
      <dgm:prSet custT="1"/>
      <dgm:spPr/>
      <dgm:t>
        <a:bodyPr/>
        <a:lstStyle/>
        <a:p>
          <a:pPr>
            <a:buFont typeface="Arial" panose="020B0604020202020204" pitchFamily="34" charset="0"/>
            <a:buChar char="•"/>
          </a:pPr>
          <a:r>
            <a:rPr lang="en-US" sz="2400" b="0" i="0">
              <a:solidFill>
                <a:srgbClr val="2A446F"/>
              </a:solidFill>
            </a:rPr>
            <a:t>8 | Knowledge Check</a:t>
          </a:r>
        </a:p>
      </dgm:t>
    </dgm:pt>
    <dgm:pt modelId="{5E3CABC1-85AD-0142-9FE1-83EA71D7FCD9}" type="parTrans" cxnId="{CDE4814D-6CB7-694D-A045-BA2EB052D7BC}">
      <dgm:prSet/>
      <dgm:spPr/>
      <dgm:t>
        <a:bodyPr/>
        <a:lstStyle/>
        <a:p>
          <a:endParaRPr lang="en-US" sz="1600">
            <a:solidFill>
              <a:srgbClr val="2A446F"/>
            </a:solidFill>
          </a:endParaRPr>
        </a:p>
      </dgm:t>
    </dgm:pt>
    <dgm:pt modelId="{17AAFAAE-BF4B-6941-9B7C-33D67E2E40B1}" type="sibTrans" cxnId="{CDE4814D-6CB7-694D-A045-BA2EB052D7BC}">
      <dgm:prSet/>
      <dgm:spPr/>
      <dgm:t>
        <a:bodyPr/>
        <a:lstStyle/>
        <a:p>
          <a:endParaRPr lang="en-US" sz="1600">
            <a:solidFill>
              <a:srgbClr val="2A446F"/>
            </a:solidFill>
          </a:endParaRPr>
        </a:p>
      </dgm:t>
    </dgm:pt>
    <dgm:pt modelId="{0E9D2754-9300-7D42-A08F-AE976318CE93}">
      <dgm:prSet custT="1"/>
      <dgm:spPr/>
      <dgm:t>
        <a:bodyPr/>
        <a:lstStyle/>
        <a:p>
          <a:pPr>
            <a:buFont typeface="Arial" panose="020B0604020202020204" pitchFamily="34" charset="0"/>
            <a:buChar char="•"/>
          </a:pPr>
          <a:r>
            <a:rPr lang="en-US" sz="2400" b="0" i="0">
              <a:solidFill>
                <a:srgbClr val="2A446F"/>
              </a:solidFill>
            </a:rPr>
            <a:t>6 | Explain &amp; Interpret Model</a:t>
          </a:r>
        </a:p>
      </dgm:t>
    </dgm:pt>
    <dgm:pt modelId="{705226BC-5867-9D4B-91B4-E62795504079}" type="parTrans" cxnId="{A83AE836-C445-D445-85BA-8A5C480226D8}">
      <dgm:prSet/>
      <dgm:spPr/>
      <dgm:t>
        <a:bodyPr/>
        <a:lstStyle/>
        <a:p>
          <a:endParaRPr lang="en-US" sz="1600">
            <a:solidFill>
              <a:srgbClr val="2A446F"/>
            </a:solidFill>
          </a:endParaRPr>
        </a:p>
      </dgm:t>
    </dgm:pt>
    <dgm:pt modelId="{550FE497-D690-564E-B3CA-BC9336093545}" type="sibTrans" cxnId="{A83AE836-C445-D445-85BA-8A5C480226D8}">
      <dgm:prSet/>
      <dgm:spPr/>
      <dgm:t>
        <a:bodyPr/>
        <a:lstStyle/>
        <a:p>
          <a:endParaRPr lang="en-US" sz="1600">
            <a:solidFill>
              <a:srgbClr val="2A446F"/>
            </a:solidFill>
          </a:endParaRPr>
        </a:p>
      </dgm:t>
    </dgm:pt>
    <dgm:pt modelId="{42C278B2-2161-CA4E-965D-1E88DBAB3553}">
      <dgm:prSet custT="1"/>
      <dgm:spPr/>
      <dgm:t>
        <a:bodyPr/>
        <a:lstStyle/>
        <a:p>
          <a:pPr>
            <a:buFont typeface="Arial" panose="020B0604020202020204" pitchFamily="34" charset="0"/>
            <a:buChar char="•"/>
          </a:pPr>
          <a:r>
            <a:rPr lang="en-US" sz="2400" b="0" i="0">
              <a:solidFill>
                <a:srgbClr val="2A446F"/>
              </a:solidFill>
            </a:rPr>
            <a:t>1 | Prepare The Lab – Launch &amp; Run Notebooks Early</a:t>
          </a:r>
        </a:p>
      </dgm:t>
    </dgm:pt>
    <dgm:pt modelId="{3219157A-848C-E148-873A-22AE34EC7E1A}" type="sibTrans" cxnId="{D69BF3AA-5180-4448-BD57-B4BB5E66D9D4}">
      <dgm:prSet/>
      <dgm:spPr/>
      <dgm:t>
        <a:bodyPr/>
        <a:lstStyle/>
        <a:p>
          <a:endParaRPr lang="en-US" sz="1600">
            <a:solidFill>
              <a:srgbClr val="2A446F"/>
            </a:solidFill>
          </a:endParaRPr>
        </a:p>
      </dgm:t>
    </dgm:pt>
    <dgm:pt modelId="{702CB03E-103B-E74D-A2F4-7270F0F00B29}" type="parTrans" cxnId="{D69BF3AA-5180-4448-BD57-B4BB5E66D9D4}">
      <dgm:prSet/>
      <dgm:spPr/>
      <dgm:t>
        <a:bodyPr/>
        <a:lstStyle/>
        <a:p>
          <a:endParaRPr lang="en-US" sz="1600">
            <a:solidFill>
              <a:srgbClr val="2A446F"/>
            </a:solidFill>
          </a:endParaRPr>
        </a:p>
      </dgm:t>
    </dgm:pt>
    <dgm:pt modelId="{B7F8A83F-3068-C44E-B3AF-514331C80FBA}">
      <dgm:prSet custT="1"/>
      <dgm:spPr/>
      <dgm:t>
        <a:bodyPr/>
        <a:lstStyle/>
        <a:p>
          <a:pPr>
            <a:buFont typeface="Arial" panose="020B0604020202020204" pitchFamily="34" charset="0"/>
            <a:buChar char="•"/>
          </a:pPr>
          <a:r>
            <a:rPr lang="en-US" sz="2400" b="1" i="0">
              <a:solidFill>
                <a:schemeClr val="accent2"/>
              </a:solidFill>
            </a:rPr>
            <a:t>9 | Summary</a:t>
          </a:r>
        </a:p>
      </dgm:t>
    </dgm:pt>
    <dgm:pt modelId="{698873E1-E46A-284B-A9C7-D9EE85FD8098}" type="parTrans" cxnId="{702D1C12-240A-2541-B699-AFF2357CC978}">
      <dgm:prSet/>
      <dgm:spPr/>
      <dgm:t>
        <a:bodyPr/>
        <a:lstStyle/>
        <a:p>
          <a:endParaRPr lang="en-US" sz="1600"/>
        </a:p>
      </dgm:t>
    </dgm:pt>
    <dgm:pt modelId="{40BF0723-6F13-EF4E-AA70-61E8A31E9EA4}" type="sibTrans" cxnId="{702D1C12-240A-2541-B699-AFF2357CC978}">
      <dgm:prSet/>
      <dgm:spPr/>
      <dgm:t>
        <a:bodyPr/>
        <a:lstStyle/>
        <a:p>
          <a:endParaRPr lang="en-US" sz="1600"/>
        </a:p>
      </dgm:t>
    </dgm:pt>
    <dgm:pt modelId="{286EC44D-B6EA-714D-80C2-4AE49F1A616A}">
      <dgm:prSet custT="1"/>
      <dgm:spPr/>
      <dgm:t>
        <a:bodyPr/>
        <a:lstStyle/>
        <a:p>
          <a:pPr>
            <a:buFont typeface="Arial" panose="020B0604020202020204" pitchFamily="34" charset="0"/>
            <a:buChar char="•"/>
          </a:pPr>
          <a:r>
            <a:rPr lang="en-US" sz="2400" b="0" i="0">
              <a:solidFill>
                <a:srgbClr val="2A446F"/>
              </a:solidFill>
            </a:rPr>
            <a:t>2 | What is a Responsible AI Dashboard?</a:t>
          </a:r>
        </a:p>
      </dgm:t>
    </dgm:pt>
    <dgm:pt modelId="{F2CF0649-3C71-CA43-9937-FD51D3842955}" type="parTrans" cxnId="{8752D05C-D2E8-504D-A45F-6B9253EDD9C4}">
      <dgm:prSet/>
      <dgm:spPr/>
      <dgm:t>
        <a:bodyPr/>
        <a:lstStyle/>
        <a:p>
          <a:endParaRPr lang="en-US" sz="1600"/>
        </a:p>
      </dgm:t>
    </dgm:pt>
    <dgm:pt modelId="{DCBF8CFF-F969-4C45-BAFF-C214F610B37B}" type="sibTrans" cxnId="{8752D05C-D2E8-504D-A45F-6B9253EDD9C4}">
      <dgm:prSet/>
      <dgm:spPr/>
      <dgm:t>
        <a:bodyPr/>
        <a:lstStyle/>
        <a:p>
          <a:endParaRPr lang="en-US" sz="1600"/>
        </a:p>
      </dgm:t>
    </dgm:pt>
    <dgm:pt modelId="{C0F11328-EFD3-47A8-8214-0C9DE1A27A41}" type="pres">
      <dgm:prSet presAssocID="{B204880D-050C-4CCA-973C-FFC84393E98D}" presName="vert0" presStyleCnt="0">
        <dgm:presLayoutVars>
          <dgm:dir/>
          <dgm:animOne val="branch"/>
          <dgm:animLvl val="lvl"/>
        </dgm:presLayoutVars>
      </dgm:prSet>
      <dgm:spPr/>
    </dgm:pt>
    <dgm:pt modelId="{0AFF71CD-465E-E144-8829-96B5112CFBEF}" type="pres">
      <dgm:prSet presAssocID="{42C278B2-2161-CA4E-965D-1E88DBAB3553}" presName="thickLine" presStyleLbl="alignNode1" presStyleIdx="0" presStyleCnt="9"/>
      <dgm:spPr/>
    </dgm:pt>
    <dgm:pt modelId="{7D79A451-082F-DF4F-BCBA-125EABB07448}" type="pres">
      <dgm:prSet presAssocID="{42C278B2-2161-CA4E-965D-1E88DBAB3553}" presName="horz1" presStyleCnt="0"/>
      <dgm:spPr/>
    </dgm:pt>
    <dgm:pt modelId="{B9DF5ECA-D122-A045-AC6B-289645E9AB06}" type="pres">
      <dgm:prSet presAssocID="{42C278B2-2161-CA4E-965D-1E88DBAB3553}" presName="tx1" presStyleLbl="revTx" presStyleIdx="0" presStyleCnt="9"/>
      <dgm:spPr/>
    </dgm:pt>
    <dgm:pt modelId="{5A2E165A-F667-BF4F-B9B5-4444B42CAC67}" type="pres">
      <dgm:prSet presAssocID="{42C278B2-2161-CA4E-965D-1E88DBAB3553}" presName="vert1" presStyleCnt="0"/>
      <dgm:spPr/>
    </dgm:pt>
    <dgm:pt modelId="{55652643-6F4C-CC43-A73D-6AC3EB8B2FC2}" type="pres">
      <dgm:prSet presAssocID="{286EC44D-B6EA-714D-80C2-4AE49F1A616A}" presName="thickLine" presStyleLbl="alignNode1" presStyleIdx="1" presStyleCnt="9"/>
      <dgm:spPr/>
    </dgm:pt>
    <dgm:pt modelId="{30B39943-56C7-8842-B635-35C0C54ED0AA}" type="pres">
      <dgm:prSet presAssocID="{286EC44D-B6EA-714D-80C2-4AE49F1A616A}" presName="horz1" presStyleCnt="0"/>
      <dgm:spPr/>
    </dgm:pt>
    <dgm:pt modelId="{E49915A9-41B6-4440-B6D7-800A0598693D}" type="pres">
      <dgm:prSet presAssocID="{286EC44D-B6EA-714D-80C2-4AE49F1A616A}" presName="tx1" presStyleLbl="revTx" presStyleIdx="1" presStyleCnt="9"/>
      <dgm:spPr/>
    </dgm:pt>
    <dgm:pt modelId="{CCAA8548-A04C-2144-A73B-DE66F25FE947}" type="pres">
      <dgm:prSet presAssocID="{286EC44D-B6EA-714D-80C2-4AE49F1A616A}" presName="vert1" presStyleCnt="0"/>
      <dgm:spPr/>
    </dgm:pt>
    <dgm:pt modelId="{5F999B29-7A53-6C4C-8C46-879A9B836520}" type="pres">
      <dgm:prSet presAssocID="{3912AB58-E42A-6641-9FF7-EAD76E6DA95F}" presName="thickLine" presStyleLbl="alignNode1" presStyleIdx="2" presStyleCnt="9"/>
      <dgm:spPr/>
    </dgm:pt>
    <dgm:pt modelId="{EB73EE8F-C81B-9245-AD12-AA1036924826}" type="pres">
      <dgm:prSet presAssocID="{3912AB58-E42A-6641-9FF7-EAD76E6DA95F}" presName="horz1" presStyleCnt="0"/>
      <dgm:spPr/>
    </dgm:pt>
    <dgm:pt modelId="{037098E8-D75A-0244-8F3D-48787C6EC67C}" type="pres">
      <dgm:prSet presAssocID="{3912AB58-E42A-6641-9FF7-EAD76E6DA95F}" presName="tx1" presStyleLbl="revTx" presStyleIdx="2" presStyleCnt="9"/>
      <dgm:spPr/>
    </dgm:pt>
    <dgm:pt modelId="{57408296-9F05-6843-90C9-F8FFE0A1A9F7}" type="pres">
      <dgm:prSet presAssocID="{3912AB58-E42A-6641-9FF7-EAD76E6DA95F}" presName="vert1" presStyleCnt="0"/>
      <dgm:spPr/>
    </dgm:pt>
    <dgm:pt modelId="{4FC6FF9F-4A49-974F-970C-7D5F83310CDC}" type="pres">
      <dgm:prSet presAssocID="{E2E3C373-21B8-AC4B-B987-CC6A477D6D6F}" presName="thickLine" presStyleLbl="alignNode1" presStyleIdx="3" presStyleCnt="9"/>
      <dgm:spPr/>
    </dgm:pt>
    <dgm:pt modelId="{0A839C09-3D8B-CF42-BB79-B51EDD40B4EC}" type="pres">
      <dgm:prSet presAssocID="{E2E3C373-21B8-AC4B-B987-CC6A477D6D6F}" presName="horz1" presStyleCnt="0"/>
      <dgm:spPr/>
    </dgm:pt>
    <dgm:pt modelId="{FB9912FB-B51F-1842-9D6C-54B6AFF7DE8C}" type="pres">
      <dgm:prSet presAssocID="{E2E3C373-21B8-AC4B-B987-CC6A477D6D6F}" presName="tx1" presStyleLbl="revTx" presStyleIdx="3" presStyleCnt="9"/>
      <dgm:spPr/>
    </dgm:pt>
    <dgm:pt modelId="{BFB97B32-C4DD-4640-A167-555DAA8FF3BA}" type="pres">
      <dgm:prSet presAssocID="{E2E3C373-21B8-AC4B-B987-CC6A477D6D6F}" presName="vert1" presStyleCnt="0"/>
      <dgm:spPr/>
    </dgm:pt>
    <dgm:pt modelId="{740E97AD-DACB-2047-86D6-65FC85DD81E0}" type="pres">
      <dgm:prSet presAssocID="{EA6D9460-DA34-9D44-ADCC-EAF695E282E1}" presName="thickLine" presStyleLbl="alignNode1" presStyleIdx="4" presStyleCnt="9"/>
      <dgm:spPr/>
    </dgm:pt>
    <dgm:pt modelId="{6783FD47-D728-E64B-843B-CB762D4D5D71}" type="pres">
      <dgm:prSet presAssocID="{EA6D9460-DA34-9D44-ADCC-EAF695E282E1}" presName="horz1" presStyleCnt="0"/>
      <dgm:spPr/>
    </dgm:pt>
    <dgm:pt modelId="{07F51A9F-D2F2-164E-827D-9C1575E81B48}" type="pres">
      <dgm:prSet presAssocID="{EA6D9460-DA34-9D44-ADCC-EAF695E282E1}" presName="tx1" presStyleLbl="revTx" presStyleIdx="4" presStyleCnt="9"/>
      <dgm:spPr/>
    </dgm:pt>
    <dgm:pt modelId="{68CAE172-6746-D848-9E0D-2774BAA19FBD}" type="pres">
      <dgm:prSet presAssocID="{EA6D9460-DA34-9D44-ADCC-EAF695E282E1}" presName="vert1" presStyleCnt="0"/>
      <dgm:spPr/>
    </dgm:pt>
    <dgm:pt modelId="{DAF4AFCC-95ED-B24F-8D94-4704D6EE0889}" type="pres">
      <dgm:prSet presAssocID="{0E9D2754-9300-7D42-A08F-AE976318CE93}" presName="thickLine" presStyleLbl="alignNode1" presStyleIdx="5" presStyleCnt="9"/>
      <dgm:spPr/>
    </dgm:pt>
    <dgm:pt modelId="{F3491BC2-9825-8743-A5F8-E1A38E8F494C}" type="pres">
      <dgm:prSet presAssocID="{0E9D2754-9300-7D42-A08F-AE976318CE93}" presName="horz1" presStyleCnt="0"/>
      <dgm:spPr/>
    </dgm:pt>
    <dgm:pt modelId="{BB37F8C7-4520-DE49-8D0A-4CB76666927C}" type="pres">
      <dgm:prSet presAssocID="{0E9D2754-9300-7D42-A08F-AE976318CE93}" presName="tx1" presStyleLbl="revTx" presStyleIdx="5" presStyleCnt="9"/>
      <dgm:spPr/>
    </dgm:pt>
    <dgm:pt modelId="{D1BF138D-C5A9-AF41-B655-FF58F69F7A0C}" type="pres">
      <dgm:prSet presAssocID="{0E9D2754-9300-7D42-A08F-AE976318CE93}" presName="vert1" presStyleCnt="0"/>
      <dgm:spPr/>
    </dgm:pt>
    <dgm:pt modelId="{599A8692-2FA1-764B-8E4F-7B2BADD2C021}" type="pres">
      <dgm:prSet presAssocID="{3B817C4F-ABCF-7844-AE8F-53CAAA23AEC3}" presName="thickLine" presStyleLbl="alignNode1" presStyleIdx="6" presStyleCnt="9"/>
      <dgm:spPr/>
    </dgm:pt>
    <dgm:pt modelId="{26BD3B0D-055C-E541-81A7-31BEDBD5CBEA}" type="pres">
      <dgm:prSet presAssocID="{3B817C4F-ABCF-7844-AE8F-53CAAA23AEC3}" presName="horz1" presStyleCnt="0"/>
      <dgm:spPr/>
    </dgm:pt>
    <dgm:pt modelId="{DD856E76-A90B-324D-B714-A057A92C3A50}" type="pres">
      <dgm:prSet presAssocID="{3B817C4F-ABCF-7844-AE8F-53CAAA23AEC3}" presName="tx1" presStyleLbl="revTx" presStyleIdx="6" presStyleCnt="9"/>
      <dgm:spPr/>
    </dgm:pt>
    <dgm:pt modelId="{676FBFFB-DBF0-4640-9ED6-F99F25A26967}" type="pres">
      <dgm:prSet presAssocID="{3B817C4F-ABCF-7844-AE8F-53CAAA23AEC3}" presName="vert1" presStyleCnt="0"/>
      <dgm:spPr/>
    </dgm:pt>
    <dgm:pt modelId="{A890CF95-30CC-7345-BD61-0C29BA90971A}" type="pres">
      <dgm:prSet presAssocID="{73EA78F7-D923-2B42-B082-B40B74B9DC95}" presName="thickLine" presStyleLbl="alignNode1" presStyleIdx="7" presStyleCnt="9"/>
      <dgm:spPr/>
    </dgm:pt>
    <dgm:pt modelId="{6E8D8050-0FF9-C04B-B733-B473FD2166D4}" type="pres">
      <dgm:prSet presAssocID="{73EA78F7-D923-2B42-B082-B40B74B9DC95}" presName="horz1" presStyleCnt="0"/>
      <dgm:spPr/>
    </dgm:pt>
    <dgm:pt modelId="{929C8AC1-4B7B-2D4F-9B01-47D786314A80}" type="pres">
      <dgm:prSet presAssocID="{73EA78F7-D923-2B42-B082-B40B74B9DC95}" presName="tx1" presStyleLbl="revTx" presStyleIdx="7" presStyleCnt="9"/>
      <dgm:spPr/>
    </dgm:pt>
    <dgm:pt modelId="{62725D64-5A7F-F043-8E1A-4CEC3E4CBC92}" type="pres">
      <dgm:prSet presAssocID="{73EA78F7-D923-2B42-B082-B40B74B9DC95}" presName="vert1" presStyleCnt="0"/>
      <dgm:spPr/>
    </dgm:pt>
    <dgm:pt modelId="{AF08C9EC-C605-7C4C-B1BD-E2E98DD1515C}" type="pres">
      <dgm:prSet presAssocID="{B7F8A83F-3068-C44E-B3AF-514331C80FBA}" presName="thickLine" presStyleLbl="alignNode1" presStyleIdx="8" presStyleCnt="9"/>
      <dgm:spPr/>
    </dgm:pt>
    <dgm:pt modelId="{6538A74B-C9FA-444F-9D2D-1BC57952DDAB}" type="pres">
      <dgm:prSet presAssocID="{B7F8A83F-3068-C44E-B3AF-514331C80FBA}" presName="horz1" presStyleCnt="0"/>
      <dgm:spPr/>
    </dgm:pt>
    <dgm:pt modelId="{A9D9FF7C-A041-2042-8190-E758B8B8485E}" type="pres">
      <dgm:prSet presAssocID="{B7F8A83F-3068-C44E-B3AF-514331C80FBA}" presName="tx1" presStyleLbl="revTx" presStyleIdx="8" presStyleCnt="9"/>
      <dgm:spPr/>
    </dgm:pt>
    <dgm:pt modelId="{F8655FEF-258F-BD48-A28E-600399AAC475}" type="pres">
      <dgm:prSet presAssocID="{B7F8A83F-3068-C44E-B3AF-514331C80FBA}" presName="vert1" presStyleCnt="0"/>
      <dgm:spPr/>
    </dgm:pt>
  </dgm:ptLst>
  <dgm:cxnLst>
    <dgm:cxn modelId="{702D1C12-240A-2541-B699-AFF2357CC978}" srcId="{B204880D-050C-4CCA-973C-FFC84393E98D}" destId="{B7F8A83F-3068-C44E-B3AF-514331C80FBA}" srcOrd="8" destOrd="0" parTransId="{698873E1-E46A-284B-A9C7-D9EE85FD8098}" sibTransId="{40BF0723-6F13-EF4E-AA70-61E8A31E9EA4}"/>
    <dgm:cxn modelId="{75DCD113-1D50-D841-A294-0D2B469ED5F5}" type="presOf" srcId="{3912AB58-E42A-6641-9FF7-EAD76E6DA95F}" destId="{037098E8-D75A-0244-8F3D-48787C6EC67C}" srcOrd="0" destOrd="0" presId="urn:microsoft.com/office/officeart/2008/layout/LinedList"/>
    <dgm:cxn modelId="{27CBDD1A-88AE-DA44-A780-0EFB48A1FA59}" type="presOf" srcId="{73EA78F7-D923-2B42-B082-B40B74B9DC95}" destId="{929C8AC1-4B7B-2D4F-9B01-47D786314A80}" srcOrd="0" destOrd="0" presId="urn:microsoft.com/office/officeart/2008/layout/LinedList"/>
    <dgm:cxn modelId="{A83AE836-C445-D445-85BA-8A5C480226D8}" srcId="{B204880D-050C-4CCA-973C-FFC84393E98D}" destId="{0E9D2754-9300-7D42-A08F-AE976318CE93}" srcOrd="5" destOrd="0" parTransId="{705226BC-5867-9D4B-91B4-E62795504079}" sibTransId="{550FE497-D690-564E-B3CA-BC9336093545}"/>
    <dgm:cxn modelId="{DF4FFA45-BD21-044E-84EF-DF3E8EC65E99}" type="presOf" srcId="{3B817C4F-ABCF-7844-AE8F-53CAAA23AEC3}" destId="{DD856E76-A90B-324D-B714-A057A92C3A50}" srcOrd="0" destOrd="0" presId="urn:microsoft.com/office/officeart/2008/layout/LinedList"/>
    <dgm:cxn modelId="{CDE4814D-6CB7-694D-A045-BA2EB052D7BC}" srcId="{B204880D-050C-4CCA-973C-FFC84393E98D}" destId="{73EA78F7-D923-2B42-B082-B40B74B9DC95}" srcOrd="7" destOrd="0" parTransId="{5E3CABC1-85AD-0142-9FE1-83EA71D7FCD9}" sibTransId="{17AAFAAE-BF4B-6941-9B7C-33D67E2E40B1}"/>
    <dgm:cxn modelId="{F23A3454-E581-4361-9205-61DBB8375AA7}" type="presOf" srcId="{B204880D-050C-4CCA-973C-FFC84393E98D}" destId="{C0F11328-EFD3-47A8-8214-0C9DE1A27A41}" srcOrd="0" destOrd="0" presId="urn:microsoft.com/office/officeart/2008/layout/LinedList"/>
    <dgm:cxn modelId="{3A80365C-3372-3941-897E-34C82C1F50A8}" type="presOf" srcId="{42C278B2-2161-CA4E-965D-1E88DBAB3553}" destId="{B9DF5ECA-D122-A045-AC6B-289645E9AB06}" srcOrd="0" destOrd="0" presId="urn:microsoft.com/office/officeart/2008/layout/LinedList"/>
    <dgm:cxn modelId="{8752D05C-D2E8-504D-A45F-6B9253EDD9C4}" srcId="{B204880D-050C-4CCA-973C-FFC84393E98D}" destId="{286EC44D-B6EA-714D-80C2-4AE49F1A616A}" srcOrd="1" destOrd="0" parTransId="{F2CF0649-3C71-CA43-9937-FD51D3842955}" sibTransId="{DCBF8CFF-F969-4C45-BAFF-C214F610B37B}"/>
    <dgm:cxn modelId="{F0800A6D-D8E8-F743-A987-67F5DC5517E1}" srcId="{B204880D-050C-4CCA-973C-FFC84393E98D}" destId="{3912AB58-E42A-6641-9FF7-EAD76E6DA95F}" srcOrd="2" destOrd="0" parTransId="{9EF48DAC-FD75-E846-8701-C6083CBCC219}" sibTransId="{3124D5F7-FC3C-B94E-9F2C-AAE4CC5124AF}"/>
    <dgm:cxn modelId="{0789427A-83EF-EE49-822C-57815A7ED8AC}" type="presOf" srcId="{B7F8A83F-3068-C44E-B3AF-514331C80FBA}" destId="{A9D9FF7C-A041-2042-8190-E758B8B8485E}" srcOrd="0" destOrd="0" presId="urn:microsoft.com/office/officeart/2008/layout/LinedList"/>
    <dgm:cxn modelId="{AC01AE7A-1978-7D4D-B54B-165019B8FAC3}" type="presOf" srcId="{EA6D9460-DA34-9D44-ADCC-EAF695E282E1}" destId="{07F51A9F-D2F2-164E-827D-9C1575E81B48}" srcOrd="0" destOrd="0" presId="urn:microsoft.com/office/officeart/2008/layout/LinedList"/>
    <dgm:cxn modelId="{80D6AA8C-C30F-E84C-AB0B-F70C77BC5DE4}" srcId="{B204880D-050C-4CCA-973C-FFC84393E98D}" destId="{EA6D9460-DA34-9D44-ADCC-EAF695E282E1}" srcOrd="4" destOrd="0" parTransId="{5A9E3AE2-EFF5-6C41-A59A-65BDDD855935}" sibTransId="{A2D0866F-CBD8-124B-915D-8867BA1D0EE4}"/>
    <dgm:cxn modelId="{47A3FB95-2DA0-474B-931D-7F1BB9B4E58C}" type="presOf" srcId="{E2E3C373-21B8-AC4B-B987-CC6A477D6D6F}" destId="{FB9912FB-B51F-1842-9D6C-54B6AFF7DE8C}" srcOrd="0" destOrd="0" presId="urn:microsoft.com/office/officeart/2008/layout/LinedList"/>
    <dgm:cxn modelId="{D69BF3AA-5180-4448-BD57-B4BB5E66D9D4}" srcId="{B204880D-050C-4CCA-973C-FFC84393E98D}" destId="{42C278B2-2161-CA4E-965D-1E88DBAB3553}" srcOrd="0" destOrd="0" parTransId="{702CB03E-103B-E74D-A2F4-7270F0F00B29}" sibTransId="{3219157A-848C-E148-873A-22AE34EC7E1A}"/>
    <dgm:cxn modelId="{F729E9AE-99C8-394D-8096-B43D21BEDDE6}" type="presOf" srcId="{0E9D2754-9300-7D42-A08F-AE976318CE93}" destId="{BB37F8C7-4520-DE49-8D0A-4CB76666927C}" srcOrd="0" destOrd="0" presId="urn:microsoft.com/office/officeart/2008/layout/LinedList"/>
    <dgm:cxn modelId="{3AB50FB1-365E-C64E-AB56-60796762580B}" type="presOf" srcId="{286EC44D-B6EA-714D-80C2-4AE49F1A616A}" destId="{E49915A9-41B6-4440-B6D7-800A0598693D}" srcOrd="0" destOrd="0" presId="urn:microsoft.com/office/officeart/2008/layout/LinedList"/>
    <dgm:cxn modelId="{38995ABC-9044-7F47-96A2-F9D77D2526A6}" srcId="{B204880D-050C-4CCA-973C-FFC84393E98D}" destId="{3B817C4F-ABCF-7844-AE8F-53CAAA23AEC3}" srcOrd="6" destOrd="0" parTransId="{29A22E28-C373-1242-AE94-B200A9C9652E}" sibTransId="{34FFEB8A-0E73-504E-BF67-48B3665E80B2}"/>
    <dgm:cxn modelId="{746437D9-157B-F845-B4B8-8322246F337B}" srcId="{B204880D-050C-4CCA-973C-FFC84393E98D}" destId="{E2E3C373-21B8-AC4B-B987-CC6A477D6D6F}" srcOrd="3" destOrd="0" parTransId="{6DFBB993-B12C-014F-BDD3-A997D3D4A761}" sibTransId="{33D473BA-E956-8644-8230-2DB42AD6A9A1}"/>
    <dgm:cxn modelId="{2B32425B-6EA5-1444-8F2D-A57C2A6A44E7}" type="presParOf" srcId="{C0F11328-EFD3-47A8-8214-0C9DE1A27A41}" destId="{0AFF71CD-465E-E144-8829-96B5112CFBEF}" srcOrd="0" destOrd="0" presId="urn:microsoft.com/office/officeart/2008/layout/LinedList"/>
    <dgm:cxn modelId="{BF7FB75E-7FCF-FF43-B076-F734F0E18C05}" type="presParOf" srcId="{C0F11328-EFD3-47A8-8214-0C9DE1A27A41}" destId="{7D79A451-082F-DF4F-BCBA-125EABB07448}" srcOrd="1" destOrd="0" presId="urn:microsoft.com/office/officeart/2008/layout/LinedList"/>
    <dgm:cxn modelId="{461EB133-22D5-E349-A35F-C43B0910DA10}" type="presParOf" srcId="{7D79A451-082F-DF4F-BCBA-125EABB07448}" destId="{B9DF5ECA-D122-A045-AC6B-289645E9AB06}" srcOrd="0" destOrd="0" presId="urn:microsoft.com/office/officeart/2008/layout/LinedList"/>
    <dgm:cxn modelId="{4465B6E6-0F46-F54E-B903-E442819C896F}" type="presParOf" srcId="{7D79A451-082F-DF4F-BCBA-125EABB07448}" destId="{5A2E165A-F667-BF4F-B9B5-4444B42CAC67}" srcOrd="1" destOrd="0" presId="urn:microsoft.com/office/officeart/2008/layout/LinedList"/>
    <dgm:cxn modelId="{3235EF47-B113-3F4A-B233-3EC42606F3C1}" type="presParOf" srcId="{C0F11328-EFD3-47A8-8214-0C9DE1A27A41}" destId="{55652643-6F4C-CC43-A73D-6AC3EB8B2FC2}" srcOrd="2" destOrd="0" presId="urn:microsoft.com/office/officeart/2008/layout/LinedList"/>
    <dgm:cxn modelId="{C0E6FD3F-B8C7-354A-BBD0-EF6D61184177}" type="presParOf" srcId="{C0F11328-EFD3-47A8-8214-0C9DE1A27A41}" destId="{30B39943-56C7-8842-B635-35C0C54ED0AA}" srcOrd="3" destOrd="0" presId="urn:microsoft.com/office/officeart/2008/layout/LinedList"/>
    <dgm:cxn modelId="{D8BD3DF6-3FE3-204D-BEDE-9F3721FB3242}" type="presParOf" srcId="{30B39943-56C7-8842-B635-35C0C54ED0AA}" destId="{E49915A9-41B6-4440-B6D7-800A0598693D}" srcOrd="0" destOrd="0" presId="urn:microsoft.com/office/officeart/2008/layout/LinedList"/>
    <dgm:cxn modelId="{2640D529-076D-2C4A-A42A-FBFC4905287B}" type="presParOf" srcId="{30B39943-56C7-8842-B635-35C0C54ED0AA}" destId="{CCAA8548-A04C-2144-A73B-DE66F25FE947}" srcOrd="1" destOrd="0" presId="urn:microsoft.com/office/officeart/2008/layout/LinedList"/>
    <dgm:cxn modelId="{E728FE22-1CE4-2E43-99B7-15B34C173921}" type="presParOf" srcId="{C0F11328-EFD3-47A8-8214-0C9DE1A27A41}" destId="{5F999B29-7A53-6C4C-8C46-879A9B836520}" srcOrd="4" destOrd="0" presId="urn:microsoft.com/office/officeart/2008/layout/LinedList"/>
    <dgm:cxn modelId="{BCCB1394-D08D-E34A-AF40-EA9F1D014484}" type="presParOf" srcId="{C0F11328-EFD3-47A8-8214-0C9DE1A27A41}" destId="{EB73EE8F-C81B-9245-AD12-AA1036924826}" srcOrd="5" destOrd="0" presId="urn:microsoft.com/office/officeart/2008/layout/LinedList"/>
    <dgm:cxn modelId="{3673E883-B380-6341-A9FC-F19E8C74E133}" type="presParOf" srcId="{EB73EE8F-C81B-9245-AD12-AA1036924826}" destId="{037098E8-D75A-0244-8F3D-48787C6EC67C}" srcOrd="0" destOrd="0" presId="urn:microsoft.com/office/officeart/2008/layout/LinedList"/>
    <dgm:cxn modelId="{B5A487DD-E3FF-C040-8D67-343B4301616C}" type="presParOf" srcId="{EB73EE8F-C81B-9245-AD12-AA1036924826}" destId="{57408296-9F05-6843-90C9-F8FFE0A1A9F7}" srcOrd="1" destOrd="0" presId="urn:microsoft.com/office/officeart/2008/layout/LinedList"/>
    <dgm:cxn modelId="{CFD8E581-DE67-C643-940C-6C61254D9014}" type="presParOf" srcId="{C0F11328-EFD3-47A8-8214-0C9DE1A27A41}" destId="{4FC6FF9F-4A49-974F-970C-7D5F83310CDC}" srcOrd="6" destOrd="0" presId="urn:microsoft.com/office/officeart/2008/layout/LinedList"/>
    <dgm:cxn modelId="{49140EDF-82A2-6C4A-8D6D-4EB73F62B16C}" type="presParOf" srcId="{C0F11328-EFD3-47A8-8214-0C9DE1A27A41}" destId="{0A839C09-3D8B-CF42-BB79-B51EDD40B4EC}" srcOrd="7" destOrd="0" presId="urn:microsoft.com/office/officeart/2008/layout/LinedList"/>
    <dgm:cxn modelId="{3E770F26-5C1B-2B41-9992-77420B1D5490}" type="presParOf" srcId="{0A839C09-3D8B-CF42-BB79-B51EDD40B4EC}" destId="{FB9912FB-B51F-1842-9D6C-54B6AFF7DE8C}" srcOrd="0" destOrd="0" presId="urn:microsoft.com/office/officeart/2008/layout/LinedList"/>
    <dgm:cxn modelId="{29E3A0B2-EF45-4742-BDD3-2A5A22952D07}" type="presParOf" srcId="{0A839C09-3D8B-CF42-BB79-B51EDD40B4EC}" destId="{BFB97B32-C4DD-4640-A167-555DAA8FF3BA}" srcOrd="1" destOrd="0" presId="urn:microsoft.com/office/officeart/2008/layout/LinedList"/>
    <dgm:cxn modelId="{B97A5CD3-4EC1-DF4F-83D1-8E220B93A74E}" type="presParOf" srcId="{C0F11328-EFD3-47A8-8214-0C9DE1A27A41}" destId="{740E97AD-DACB-2047-86D6-65FC85DD81E0}" srcOrd="8" destOrd="0" presId="urn:microsoft.com/office/officeart/2008/layout/LinedList"/>
    <dgm:cxn modelId="{81E78162-0F0E-8F44-A0CA-9DD2F47ABBAF}" type="presParOf" srcId="{C0F11328-EFD3-47A8-8214-0C9DE1A27A41}" destId="{6783FD47-D728-E64B-843B-CB762D4D5D71}" srcOrd="9" destOrd="0" presId="urn:microsoft.com/office/officeart/2008/layout/LinedList"/>
    <dgm:cxn modelId="{54340456-182C-954D-8CAE-82E69679FC4D}" type="presParOf" srcId="{6783FD47-D728-E64B-843B-CB762D4D5D71}" destId="{07F51A9F-D2F2-164E-827D-9C1575E81B48}" srcOrd="0" destOrd="0" presId="urn:microsoft.com/office/officeart/2008/layout/LinedList"/>
    <dgm:cxn modelId="{91393B89-99BF-3546-A396-ADEC229539BE}" type="presParOf" srcId="{6783FD47-D728-E64B-843B-CB762D4D5D71}" destId="{68CAE172-6746-D848-9E0D-2774BAA19FBD}" srcOrd="1" destOrd="0" presId="urn:microsoft.com/office/officeart/2008/layout/LinedList"/>
    <dgm:cxn modelId="{EC6746C7-2764-6248-A49D-18B6C9CF291C}" type="presParOf" srcId="{C0F11328-EFD3-47A8-8214-0C9DE1A27A41}" destId="{DAF4AFCC-95ED-B24F-8D94-4704D6EE0889}" srcOrd="10" destOrd="0" presId="urn:microsoft.com/office/officeart/2008/layout/LinedList"/>
    <dgm:cxn modelId="{1B68B0C8-B722-9C4C-953F-545C2279D3AF}" type="presParOf" srcId="{C0F11328-EFD3-47A8-8214-0C9DE1A27A41}" destId="{F3491BC2-9825-8743-A5F8-E1A38E8F494C}" srcOrd="11" destOrd="0" presId="urn:microsoft.com/office/officeart/2008/layout/LinedList"/>
    <dgm:cxn modelId="{B477F62C-65FA-F94B-AE20-51FF78028F4A}" type="presParOf" srcId="{F3491BC2-9825-8743-A5F8-E1A38E8F494C}" destId="{BB37F8C7-4520-DE49-8D0A-4CB76666927C}" srcOrd="0" destOrd="0" presId="urn:microsoft.com/office/officeart/2008/layout/LinedList"/>
    <dgm:cxn modelId="{3AB7713E-5C80-1C46-ADCC-653B46D6EDB8}" type="presParOf" srcId="{F3491BC2-9825-8743-A5F8-E1A38E8F494C}" destId="{D1BF138D-C5A9-AF41-B655-FF58F69F7A0C}" srcOrd="1" destOrd="0" presId="urn:microsoft.com/office/officeart/2008/layout/LinedList"/>
    <dgm:cxn modelId="{BAEB6F49-6CA8-D148-8A06-FFDBF3276952}" type="presParOf" srcId="{C0F11328-EFD3-47A8-8214-0C9DE1A27A41}" destId="{599A8692-2FA1-764B-8E4F-7B2BADD2C021}" srcOrd="12" destOrd="0" presId="urn:microsoft.com/office/officeart/2008/layout/LinedList"/>
    <dgm:cxn modelId="{6FA1878F-F302-804D-A84A-B28DCB57B038}" type="presParOf" srcId="{C0F11328-EFD3-47A8-8214-0C9DE1A27A41}" destId="{26BD3B0D-055C-E541-81A7-31BEDBD5CBEA}" srcOrd="13" destOrd="0" presId="urn:microsoft.com/office/officeart/2008/layout/LinedList"/>
    <dgm:cxn modelId="{0EB1A437-9CB3-9545-9AF0-B78EF73DC9E3}" type="presParOf" srcId="{26BD3B0D-055C-E541-81A7-31BEDBD5CBEA}" destId="{DD856E76-A90B-324D-B714-A057A92C3A50}" srcOrd="0" destOrd="0" presId="urn:microsoft.com/office/officeart/2008/layout/LinedList"/>
    <dgm:cxn modelId="{2C40972D-DB4B-324D-A22D-7D3552713F1D}" type="presParOf" srcId="{26BD3B0D-055C-E541-81A7-31BEDBD5CBEA}" destId="{676FBFFB-DBF0-4640-9ED6-F99F25A26967}" srcOrd="1" destOrd="0" presId="urn:microsoft.com/office/officeart/2008/layout/LinedList"/>
    <dgm:cxn modelId="{E86699EB-D404-1F4D-8586-5898D5959952}" type="presParOf" srcId="{C0F11328-EFD3-47A8-8214-0C9DE1A27A41}" destId="{A890CF95-30CC-7345-BD61-0C29BA90971A}" srcOrd="14" destOrd="0" presId="urn:microsoft.com/office/officeart/2008/layout/LinedList"/>
    <dgm:cxn modelId="{1AF4126F-F71A-E347-9992-3E4EC231646B}" type="presParOf" srcId="{C0F11328-EFD3-47A8-8214-0C9DE1A27A41}" destId="{6E8D8050-0FF9-C04B-B733-B473FD2166D4}" srcOrd="15" destOrd="0" presId="urn:microsoft.com/office/officeart/2008/layout/LinedList"/>
    <dgm:cxn modelId="{DF272662-4D63-5C4F-8543-01BFAA19928A}" type="presParOf" srcId="{6E8D8050-0FF9-C04B-B733-B473FD2166D4}" destId="{929C8AC1-4B7B-2D4F-9B01-47D786314A80}" srcOrd="0" destOrd="0" presId="urn:microsoft.com/office/officeart/2008/layout/LinedList"/>
    <dgm:cxn modelId="{E29654AB-B908-DA42-AFB0-CCDDAFF97AAE}" type="presParOf" srcId="{6E8D8050-0FF9-C04B-B733-B473FD2166D4}" destId="{62725D64-5A7F-F043-8E1A-4CEC3E4CBC92}" srcOrd="1" destOrd="0" presId="urn:microsoft.com/office/officeart/2008/layout/LinedList"/>
    <dgm:cxn modelId="{D09169B7-706A-5E4D-884A-3AD01ABB58B7}" type="presParOf" srcId="{C0F11328-EFD3-47A8-8214-0C9DE1A27A41}" destId="{AF08C9EC-C605-7C4C-B1BD-E2E98DD1515C}" srcOrd="16" destOrd="0" presId="urn:microsoft.com/office/officeart/2008/layout/LinedList"/>
    <dgm:cxn modelId="{CEFAC794-9638-904A-9A70-A6979A22202B}" type="presParOf" srcId="{C0F11328-EFD3-47A8-8214-0C9DE1A27A41}" destId="{6538A74B-C9FA-444F-9D2D-1BC57952DDAB}" srcOrd="17" destOrd="0" presId="urn:microsoft.com/office/officeart/2008/layout/LinedList"/>
    <dgm:cxn modelId="{05B5ED5F-02AD-6740-9D0C-3EDC9144EF27}" type="presParOf" srcId="{6538A74B-C9FA-444F-9D2D-1BC57952DDAB}" destId="{A9D9FF7C-A041-2042-8190-E758B8B8485E}" srcOrd="0" destOrd="0" presId="urn:microsoft.com/office/officeart/2008/layout/LinedList"/>
    <dgm:cxn modelId="{BB65C071-6DE4-F24D-8BDE-A25F7B33C6C6}" type="presParOf" srcId="{6538A74B-C9FA-444F-9D2D-1BC57952DDAB}" destId="{F8655FEF-258F-BD48-A28E-600399AAC475}" srcOrd="1" destOrd="0" presId="urn:microsoft.com/office/officeart/2008/layout/LinedList"/>
  </dgm:cxnLst>
  <dgm:bg/>
  <dgm:whole>
    <a:ln w="28575"/>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F71CD-465E-E144-8829-96B5112CFBEF}">
      <dsp:nvSpPr>
        <dsp:cNvPr id="0" name=""/>
        <dsp:cNvSpPr/>
      </dsp:nvSpPr>
      <dsp:spPr>
        <a:xfrm>
          <a:off x="0" y="650"/>
          <a:ext cx="7543800"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DF5ECA-D122-A045-AC6B-289645E9AB06}">
      <dsp:nvSpPr>
        <dsp:cNvPr id="0" name=""/>
        <dsp:cNvSpPr/>
      </dsp:nvSpPr>
      <dsp:spPr>
        <a:xfrm>
          <a:off x="0" y="650"/>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1" i="0" kern="1200">
              <a:solidFill>
                <a:schemeClr val="accent2"/>
              </a:solidFill>
            </a:rPr>
            <a:t>1 | Prepare The Lab </a:t>
          </a:r>
          <a:r>
            <a:rPr lang="en-US" sz="2400" b="0" i="0" kern="1200">
              <a:solidFill>
                <a:schemeClr val="accent2"/>
              </a:solidFill>
            </a:rPr>
            <a:t>– Launch &amp; Run Notebooks Early</a:t>
          </a:r>
        </a:p>
      </dsp:txBody>
      <dsp:txXfrm>
        <a:off x="0" y="650"/>
        <a:ext cx="7543800" cy="591997"/>
      </dsp:txXfrm>
    </dsp:sp>
    <dsp:sp modelId="{55652643-6F4C-CC43-A73D-6AC3EB8B2FC2}">
      <dsp:nvSpPr>
        <dsp:cNvPr id="0" name=""/>
        <dsp:cNvSpPr/>
      </dsp:nvSpPr>
      <dsp:spPr>
        <a:xfrm>
          <a:off x="0" y="592648"/>
          <a:ext cx="7543800" cy="0"/>
        </a:xfrm>
        <a:prstGeom prst="line">
          <a:avLst/>
        </a:prstGeom>
        <a:solidFill>
          <a:schemeClr val="accent2">
            <a:hueOff val="-688869"/>
            <a:satOff val="5225"/>
            <a:lumOff val="-1324"/>
            <a:alphaOff val="0"/>
          </a:schemeClr>
        </a:solidFill>
        <a:ln w="10795" cap="flat" cmpd="sng" algn="ctr">
          <a:solidFill>
            <a:schemeClr val="accent2">
              <a:hueOff val="-688869"/>
              <a:satOff val="5225"/>
              <a:lumOff val="-132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9915A9-41B6-4440-B6D7-800A0598693D}">
      <dsp:nvSpPr>
        <dsp:cNvPr id="0" name=""/>
        <dsp:cNvSpPr/>
      </dsp:nvSpPr>
      <dsp:spPr>
        <a:xfrm>
          <a:off x="0" y="592648"/>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2 | What is a Responsible AI Dashboard?</a:t>
          </a:r>
        </a:p>
      </dsp:txBody>
      <dsp:txXfrm>
        <a:off x="0" y="592648"/>
        <a:ext cx="7543800" cy="591997"/>
      </dsp:txXfrm>
    </dsp:sp>
    <dsp:sp modelId="{5F999B29-7A53-6C4C-8C46-879A9B836520}">
      <dsp:nvSpPr>
        <dsp:cNvPr id="0" name=""/>
        <dsp:cNvSpPr/>
      </dsp:nvSpPr>
      <dsp:spPr>
        <a:xfrm>
          <a:off x="0" y="1184645"/>
          <a:ext cx="7543800" cy="0"/>
        </a:xfrm>
        <a:prstGeom prst="line">
          <a:avLst/>
        </a:prstGeom>
        <a:solidFill>
          <a:schemeClr val="accent2">
            <a:hueOff val="-1377738"/>
            <a:satOff val="10451"/>
            <a:lumOff val="-2647"/>
            <a:alphaOff val="0"/>
          </a:schemeClr>
        </a:solidFill>
        <a:ln w="10795" cap="flat" cmpd="sng" algn="ctr">
          <a:solidFill>
            <a:schemeClr val="accent2">
              <a:hueOff val="-1377738"/>
              <a:satOff val="10451"/>
              <a:lumOff val="-264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098E8-D75A-0244-8F3D-48787C6EC67C}">
      <dsp:nvSpPr>
        <dsp:cNvPr id="0" name=""/>
        <dsp:cNvSpPr/>
      </dsp:nvSpPr>
      <dsp:spPr>
        <a:xfrm>
          <a:off x="0" y="1184645"/>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3 | Error Analysis On A Model</a:t>
          </a:r>
        </a:p>
      </dsp:txBody>
      <dsp:txXfrm>
        <a:off x="0" y="1184645"/>
        <a:ext cx="7543800" cy="591997"/>
      </dsp:txXfrm>
    </dsp:sp>
    <dsp:sp modelId="{4FC6FF9F-4A49-974F-970C-7D5F83310CDC}">
      <dsp:nvSpPr>
        <dsp:cNvPr id="0" name=""/>
        <dsp:cNvSpPr/>
      </dsp:nvSpPr>
      <dsp:spPr>
        <a:xfrm>
          <a:off x="0" y="1776643"/>
          <a:ext cx="7543800" cy="0"/>
        </a:xfrm>
        <a:prstGeom prst="line">
          <a:avLst/>
        </a:prstGeom>
        <a:solidFill>
          <a:schemeClr val="accent2">
            <a:hueOff val="-2066607"/>
            <a:satOff val="15676"/>
            <a:lumOff val="-3971"/>
            <a:alphaOff val="0"/>
          </a:schemeClr>
        </a:solidFill>
        <a:ln w="10795" cap="flat" cmpd="sng" algn="ctr">
          <a:solidFill>
            <a:schemeClr val="accent2">
              <a:hueOff val="-2066607"/>
              <a:satOff val="15676"/>
              <a:lumOff val="-397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9912FB-B51F-1842-9D6C-54B6AFF7DE8C}">
      <dsp:nvSpPr>
        <dsp:cNvPr id="0" name=""/>
        <dsp:cNvSpPr/>
      </dsp:nvSpPr>
      <dsp:spPr>
        <a:xfrm>
          <a:off x="0" y="1776643"/>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4 | Find Model Performance Inconsistencies</a:t>
          </a:r>
        </a:p>
      </dsp:txBody>
      <dsp:txXfrm>
        <a:off x="0" y="1776643"/>
        <a:ext cx="7543800" cy="591997"/>
      </dsp:txXfrm>
    </dsp:sp>
    <dsp:sp modelId="{740E97AD-DACB-2047-86D6-65FC85DD81E0}">
      <dsp:nvSpPr>
        <dsp:cNvPr id="0" name=""/>
        <dsp:cNvSpPr/>
      </dsp:nvSpPr>
      <dsp:spPr>
        <a:xfrm>
          <a:off x="0" y="2368641"/>
          <a:ext cx="7543800" cy="0"/>
        </a:xfrm>
        <a:prstGeom prst="line">
          <a:avLst/>
        </a:prstGeom>
        <a:solidFill>
          <a:schemeClr val="accent2">
            <a:hueOff val="-2755475"/>
            <a:satOff val="20902"/>
            <a:lumOff val="-5295"/>
            <a:alphaOff val="0"/>
          </a:schemeClr>
        </a:solidFill>
        <a:ln w="10795" cap="flat" cmpd="sng" algn="ctr">
          <a:solidFill>
            <a:schemeClr val="accent2">
              <a:hueOff val="-2755475"/>
              <a:satOff val="20902"/>
              <a:lumOff val="-529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F51A9F-D2F2-164E-827D-9C1575E81B48}">
      <dsp:nvSpPr>
        <dsp:cNvPr id="0" name=""/>
        <dsp:cNvSpPr/>
      </dsp:nvSpPr>
      <dsp:spPr>
        <a:xfrm>
          <a:off x="0" y="2368641"/>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5 | Expose Data Biases</a:t>
          </a:r>
        </a:p>
      </dsp:txBody>
      <dsp:txXfrm>
        <a:off x="0" y="2368641"/>
        <a:ext cx="7543800" cy="591997"/>
      </dsp:txXfrm>
    </dsp:sp>
    <dsp:sp modelId="{DAF4AFCC-95ED-B24F-8D94-4704D6EE0889}">
      <dsp:nvSpPr>
        <dsp:cNvPr id="0" name=""/>
        <dsp:cNvSpPr/>
      </dsp:nvSpPr>
      <dsp:spPr>
        <a:xfrm>
          <a:off x="0" y="2960638"/>
          <a:ext cx="7543800" cy="0"/>
        </a:xfrm>
        <a:prstGeom prst="line">
          <a:avLst/>
        </a:prstGeom>
        <a:solidFill>
          <a:schemeClr val="accent2">
            <a:hueOff val="-3444344"/>
            <a:satOff val="26127"/>
            <a:lumOff val="-6618"/>
            <a:alphaOff val="0"/>
          </a:schemeClr>
        </a:solidFill>
        <a:ln w="10795" cap="flat" cmpd="sng" algn="ctr">
          <a:solidFill>
            <a:schemeClr val="accent2">
              <a:hueOff val="-3444344"/>
              <a:satOff val="26127"/>
              <a:lumOff val="-661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37F8C7-4520-DE49-8D0A-4CB76666927C}">
      <dsp:nvSpPr>
        <dsp:cNvPr id="0" name=""/>
        <dsp:cNvSpPr/>
      </dsp:nvSpPr>
      <dsp:spPr>
        <a:xfrm>
          <a:off x="0" y="2960638"/>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6 | Explain &amp; Interpret Model</a:t>
          </a:r>
        </a:p>
      </dsp:txBody>
      <dsp:txXfrm>
        <a:off x="0" y="2960638"/>
        <a:ext cx="7543800" cy="591997"/>
      </dsp:txXfrm>
    </dsp:sp>
    <dsp:sp modelId="{599A8692-2FA1-764B-8E4F-7B2BADD2C021}">
      <dsp:nvSpPr>
        <dsp:cNvPr id="0" name=""/>
        <dsp:cNvSpPr/>
      </dsp:nvSpPr>
      <dsp:spPr>
        <a:xfrm>
          <a:off x="0" y="3552636"/>
          <a:ext cx="7543800" cy="0"/>
        </a:xfrm>
        <a:prstGeom prst="line">
          <a:avLst/>
        </a:prstGeom>
        <a:solidFill>
          <a:schemeClr val="accent2">
            <a:hueOff val="-4133213"/>
            <a:satOff val="31352"/>
            <a:lumOff val="-7942"/>
            <a:alphaOff val="0"/>
          </a:schemeClr>
        </a:solidFill>
        <a:ln w="10795" cap="flat" cmpd="sng" algn="ctr">
          <a:solidFill>
            <a:schemeClr val="accent2">
              <a:hueOff val="-4133213"/>
              <a:satOff val="31352"/>
              <a:lumOff val="-794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856E76-A90B-324D-B714-A057A92C3A50}">
      <dsp:nvSpPr>
        <dsp:cNvPr id="0" name=""/>
        <dsp:cNvSpPr/>
      </dsp:nvSpPr>
      <dsp:spPr>
        <a:xfrm>
          <a:off x="0" y="3552636"/>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chemeClr val="accent2"/>
              </a:solidFill>
            </a:rPr>
            <a:t>7 | </a:t>
          </a:r>
          <a:r>
            <a:rPr lang="en-US" sz="2400" b="1" i="0" kern="1200">
              <a:solidFill>
                <a:schemeClr val="accent2"/>
              </a:solidFill>
            </a:rPr>
            <a:t>Complete Exercises </a:t>
          </a:r>
          <a:r>
            <a:rPr lang="en-US" sz="2400" b="0" i="0" kern="1200">
              <a:solidFill>
                <a:schemeClr val="accent2"/>
              </a:solidFill>
            </a:rPr>
            <a:t>– Prioritize Dashboard Section</a:t>
          </a:r>
          <a:endParaRPr lang="en-US" sz="2400" b="1" i="0" kern="1200">
            <a:solidFill>
              <a:schemeClr val="accent2"/>
            </a:solidFill>
          </a:endParaRPr>
        </a:p>
      </dsp:txBody>
      <dsp:txXfrm>
        <a:off x="0" y="3552636"/>
        <a:ext cx="7543800" cy="591997"/>
      </dsp:txXfrm>
    </dsp:sp>
    <dsp:sp modelId="{A890CF95-30CC-7345-BD61-0C29BA90971A}">
      <dsp:nvSpPr>
        <dsp:cNvPr id="0" name=""/>
        <dsp:cNvSpPr/>
      </dsp:nvSpPr>
      <dsp:spPr>
        <a:xfrm>
          <a:off x="0" y="4144634"/>
          <a:ext cx="7543800" cy="0"/>
        </a:xfrm>
        <a:prstGeom prst="line">
          <a:avLst/>
        </a:prstGeom>
        <a:solidFill>
          <a:schemeClr val="accent2">
            <a:hueOff val="-4822082"/>
            <a:satOff val="36578"/>
            <a:lumOff val="-9265"/>
            <a:alphaOff val="0"/>
          </a:schemeClr>
        </a:solidFill>
        <a:ln w="10795" cap="flat" cmpd="sng" algn="ctr">
          <a:solidFill>
            <a:schemeClr val="accent2">
              <a:hueOff val="-4822082"/>
              <a:satOff val="36578"/>
              <a:lumOff val="-926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9C8AC1-4B7B-2D4F-9B01-47D786314A80}">
      <dsp:nvSpPr>
        <dsp:cNvPr id="0" name=""/>
        <dsp:cNvSpPr/>
      </dsp:nvSpPr>
      <dsp:spPr>
        <a:xfrm>
          <a:off x="0" y="4144634"/>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8 | Knowledge Check</a:t>
          </a:r>
        </a:p>
      </dsp:txBody>
      <dsp:txXfrm>
        <a:off x="0" y="4144634"/>
        <a:ext cx="7543800" cy="591997"/>
      </dsp:txXfrm>
    </dsp:sp>
    <dsp:sp modelId="{AF08C9EC-C605-7C4C-B1BD-E2E98DD1515C}">
      <dsp:nvSpPr>
        <dsp:cNvPr id="0" name=""/>
        <dsp:cNvSpPr/>
      </dsp:nvSpPr>
      <dsp:spPr>
        <a:xfrm>
          <a:off x="0" y="4736631"/>
          <a:ext cx="7543800" cy="0"/>
        </a:xfrm>
        <a:prstGeom prst="line">
          <a:avLst/>
        </a:prstGeom>
        <a:solidFill>
          <a:schemeClr val="accent2">
            <a:hueOff val="-5510951"/>
            <a:satOff val="41803"/>
            <a:lumOff val="-10589"/>
            <a:alphaOff val="0"/>
          </a:schemeClr>
        </a:solidFill>
        <a:ln w="10795" cap="flat" cmpd="sng" algn="ctr">
          <a:solidFill>
            <a:schemeClr val="accent2">
              <a:hueOff val="-5510951"/>
              <a:satOff val="41803"/>
              <a:lumOff val="-1058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D9FF7C-A041-2042-8190-E758B8B8485E}">
      <dsp:nvSpPr>
        <dsp:cNvPr id="0" name=""/>
        <dsp:cNvSpPr/>
      </dsp:nvSpPr>
      <dsp:spPr>
        <a:xfrm>
          <a:off x="0" y="4736631"/>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9 | Summary</a:t>
          </a:r>
        </a:p>
      </dsp:txBody>
      <dsp:txXfrm>
        <a:off x="0" y="4736631"/>
        <a:ext cx="7543800" cy="5919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F71CD-465E-E144-8829-96B5112CFBEF}">
      <dsp:nvSpPr>
        <dsp:cNvPr id="0" name=""/>
        <dsp:cNvSpPr/>
      </dsp:nvSpPr>
      <dsp:spPr>
        <a:xfrm>
          <a:off x="0" y="650"/>
          <a:ext cx="7543800"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DF5ECA-D122-A045-AC6B-289645E9AB06}">
      <dsp:nvSpPr>
        <dsp:cNvPr id="0" name=""/>
        <dsp:cNvSpPr/>
      </dsp:nvSpPr>
      <dsp:spPr>
        <a:xfrm>
          <a:off x="0" y="650"/>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1 | Prepare The Lab – Launch &amp; Run Notebooks Early</a:t>
          </a:r>
        </a:p>
      </dsp:txBody>
      <dsp:txXfrm>
        <a:off x="0" y="650"/>
        <a:ext cx="7543800" cy="591997"/>
      </dsp:txXfrm>
    </dsp:sp>
    <dsp:sp modelId="{55652643-6F4C-CC43-A73D-6AC3EB8B2FC2}">
      <dsp:nvSpPr>
        <dsp:cNvPr id="0" name=""/>
        <dsp:cNvSpPr/>
      </dsp:nvSpPr>
      <dsp:spPr>
        <a:xfrm>
          <a:off x="0" y="592648"/>
          <a:ext cx="7543800" cy="0"/>
        </a:xfrm>
        <a:prstGeom prst="line">
          <a:avLst/>
        </a:prstGeom>
        <a:solidFill>
          <a:schemeClr val="accent2">
            <a:hueOff val="-688869"/>
            <a:satOff val="5225"/>
            <a:lumOff val="-1324"/>
            <a:alphaOff val="0"/>
          </a:schemeClr>
        </a:solidFill>
        <a:ln w="10795" cap="flat" cmpd="sng" algn="ctr">
          <a:solidFill>
            <a:schemeClr val="accent2">
              <a:hueOff val="-688869"/>
              <a:satOff val="5225"/>
              <a:lumOff val="-132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9915A9-41B6-4440-B6D7-800A0598693D}">
      <dsp:nvSpPr>
        <dsp:cNvPr id="0" name=""/>
        <dsp:cNvSpPr/>
      </dsp:nvSpPr>
      <dsp:spPr>
        <a:xfrm>
          <a:off x="0" y="592648"/>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1" i="0" kern="1200">
              <a:solidFill>
                <a:schemeClr val="accent2"/>
              </a:solidFill>
            </a:rPr>
            <a:t>2 | What is a Responsible AI Dashboard?</a:t>
          </a:r>
        </a:p>
      </dsp:txBody>
      <dsp:txXfrm>
        <a:off x="0" y="592648"/>
        <a:ext cx="7543800" cy="591997"/>
      </dsp:txXfrm>
    </dsp:sp>
    <dsp:sp modelId="{5F999B29-7A53-6C4C-8C46-879A9B836520}">
      <dsp:nvSpPr>
        <dsp:cNvPr id="0" name=""/>
        <dsp:cNvSpPr/>
      </dsp:nvSpPr>
      <dsp:spPr>
        <a:xfrm>
          <a:off x="0" y="1184645"/>
          <a:ext cx="7543800" cy="0"/>
        </a:xfrm>
        <a:prstGeom prst="line">
          <a:avLst/>
        </a:prstGeom>
        <a:solidFill>
          <a:schemeClr val="accent2">
            <a:hueOff val="-1377738"/>
            <a:satOff val="10451"/>
            <a:lumOff val="-2647"/>
            <a:alphaOff val="0"/>
          </a:schemeClr>
        </a:solidFill>
        <a:ln w="10795" cap="flat" cmpd="sng" algn="ctr">
          <a:solidFill>
            <a:schemeClr val="accent2">
              <a:hueOff val="-1377738"/>
              <a:satOff val="10451"/>
              <a:lumOff val="-264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098E8-D75A-0244-8F3D-48787C6EC67C}">
      <dsp:nvSpPr>
        <dsp:cNvPr id="0" name=""/>
        <dsp:cNvSpPr/>
      </dsp:nvSpPr>
      <dsp:spPr>
        <a:xfrm>
          <a:off x="0" y="1184645"/>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3 | Error Analysis On A Model</a:t>
          </a:r>
        </a:p>
      </dsp:txBody>
      <dsp:txXfrm>
        <a:off x="0" y="1184645"/>
        <a:ext cx="7543800" cy="591997"/>
      </dsp:txXfrm>
    </dsp:sp>
    <dsp:sp modelId="{4FC6FF9F-4A49-974F-970C-7D5F83310CDC}">
      <dsp:nvSpPr>
        <dsp:cNvPr id="0" name=""/>
        <dsp:cNvSpPr/>
      </dsp:nvSpPr>
      <dsp:spPr>
        <a:xfrm>
          <a:off x="0" y="1776643"/>
          <a:ext cx="7543800" cy="0"/>
        </a:xfrm>
        <a:prstGeom prst="line">
          <a:avLst/>
        </a:prstGeom>
        <a:solidFill>
          <a:schemeClr val="accent2">
            <a:hueOff val="-2066607"/>
            <a:satOff val="15676"/>
            <a:lumOff val="-3971"/>
            <a:alphaOff val="0"/>
          </a:schemeClr>
        </a:solidFill>
        <a:ln w="10795" cap="flat" cmpd="sng" algn="ctr">
          <a:solidFill>
            <a:schemeClr val="accent2">
              <a:hueOff val="-2066607"/>
              <a:satOff val="15676"/>
              <a:lumOff val="-397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9912FB-B51F-1842-9D6C-54B6AFF7DE8C}">
      <dsp:nvSpPr>
        <dsp:cNvPr id="0" name=""/>
        <dsp:cNvSpPr/>
      </dsp:nvSpPr>
      <dsp:spPr>
        <a:xfrm>
          <a:off x="0" y="1776643"/>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4 | Find Model Performance Inconsistencies</a:t>
          </a:r>
        </a:p>
      </dsp:txBody>
      <dsp:txXfrm>
        <a:off x="0" y="1776643"/>
        <a:ext cx="7543800" cy="591997"/>
      </dsp:txXfrm>
    </dsp:sp>
    <dsp:sp modelId="{740E97AD-DACB-2047-86D6-65FC85DD81E0}">
      <dsp:nvSpPr>
        <dsp:cNvPr id="0" name=""/>
        <dsp:cNvSpPr/>
      </dsp:nvSpPr>
      <dsp:spPr>
        <a:xfrm>
          <a:off x="0" y="2368641"/>
          <a:ext cx="7543800" cy="0"/>
        </a:xfrm>
        <a:prstGeom prst="line">
          <a:avLst/>
        </a:prstGeom>
        <a:solidFill>
          <a:schemeClr val="accent2">
            <a:hueOff val="-2755475"/>
            <a:satOff val="20902"/>
            <a:lumOff val="-5295"/>
            <a:alphaOff val="0"/>
          </a:schemeClr>
        </a:solidFill>
        <a:ln w="10795" cap="flat" cmpd="sng" algn="ctr">
          <a:solidFill>
            <a:schemeClr val="accent2">
              <a:hueOff val="-2755475"/>
              <a:satOff val="20902"/>
              <a:lumOff val="-529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F51A9F-D2F2-164E-827D-9C1575E81B48}">
      <dsp:nvSpPr>
        <dsp:cNvPr id="0" name=""/>
        <dsp:cNvSpPr/>
      </dsp:nvSpPr>
      <dsp:spPr>
        <a:xfrm>
          <a:off x="0" y="2368641"/>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5 | Expose Data Biases</a:t>
          </a:r>
        </a:p>
      </dsp:txBody>
      <dsp:txXfrm>
        <a:off x="0" y="2368641"/>
        <a:ext cx="7543800" cy="591997"/>
      </dsp:txXfrm>
    </dsp:sp>
    <dsp:sp modelId="{DAF4AFCC-95ED-B24F-8D94-4704D6EE0889}">
      <dsp:nvSpPr>
        <dsp:cNvPr id="0" name=""/>
        <dsp:cNvSpPr/>
      </dsp:nvSpPr>
      <dsp:spPr>
        <a:xfrm>
          <a:off x="0" y="2960638"/>
          <a:ext cx="7543800" cy="0"/>
        </a:xfrm>
        <a:prstGeom prst="line">
          <a:avLst/>
        </a:prstGeom>
        <a:solidFill>
          <a:schemeClr val="accent2">
            <a:hueOff val="-3444344"/>
            <a:satOff val="26127"/>
            <a:lumOff val="-6618"/>
            <a:alphaOff val="0"/>
          </a:schemeClr>
        </a:solidFill>
        <a:ln w="10795" cap="flat" cmpd="sng" algn="ctr">
          <a:solidFill>
            <a:schemeClr val="accent2">
              <a:hueOff val="-3444344"/>
              <a:satOff val="26127"/>
              <a:lumOff val="-661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37F8C7-4520-DE49-8D0A-4CB76666927C}">
      <dsp:nvSpPr>
        <dsp:cNvPr id="0" name=""/>
        <dsp:cNvSpPr/>
      </dsp:nvSpPr>
      <dsp:spPr>
        <a:xfrm>
          <a:off x="0" y="2960638"/>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6 | Explain &amp; Interpret Model</a:t>
          </a:r>
        </a:p>
      </dsp:txBody>
      <dsp:txXfrm>
        <a:off x="0" y="2960638"/>
        <a:ext cx="7543800" cy="591997"/>
      </dsp:txXfrm>
    </dsp:sp>
    <dsp:sp modelId="{599A8692-2FA1-764B-8E4F-7B2BADD2C021}">
      <dsp:nvSpPr>
        <dsp:cNvPr id="0" name=""/>
        <dsp:cNvSpPr/>
      </dsp:nvSpPr>
      <dsp:spPr>
        <a:xfrm>
          <a:off x="0" y="3552636"/>
          <a:ext cx="7543800" cy="0"/>
        </a:xfrm>
        <a:prstGeom prst="line">
          <a:avLst/>
        </a:prstGeom>
        <a:solidFill>
          <a:schemeClr val="accent2">
            <a:hueOff val="-4133213"/>
            <a:satOff val="31352"/>
            <a:lumOff val="-7942"/>
            <a:alphaOff val="0"/>
          </a:schemeClr>
        </a:solidFill>
        <a:ln w="10795" cap="flat" cmpd="sng" algn="ctr">
          <a:solidFill>
            <a:schemeClr val="accent2">
              <a:hueOff val="-4133213"/>
              <a:satOff val="31352"/>
              <a:lumOff val="-794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856E76-A90B-324D-B714-A057A92C3A50}">
      <dsp:nvSpPr>
        <dsp:cNvPr id="0" name=""/>
        <dsp:cNvSpPr/>
      </dsp:nvSpPr>
      <dsp:spPr>
        <a:xfrm>
          <a:off x="0" y="3552636"/>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7 | Complete Exercises – Prioritize Dashboard Section</a:t>
          </a:r>
        </a:p>
      </dsp:txBody>
      <dsp:txXfrm>
        <a:off x="0" y="3552636"/>
        <a:ext cx="7543800" cy="591997"/>
      </dsp:txXfrm>
    </dsp:sp>
    <dsp:sp modelId="{A890CF95-30CC-7345-BD61-0C29BA90971A}">
      <dsp:nvSpPr>
        <dsp:cNvPr id="0" name=""/>
        <dsp:cNvSpPr/>
      </dsp:nvSpPr>
      <dsp:spPr>
        <a:xfrm>
          <a:off x="0" y="4144634"/>
          <a:ext cx="7543800" cy="0"/>
        </a:xfrm>
        <a:prstGeom prst="line">
          <a:avLst/>
        </a:prstGeom>
        <a:solidFill>
          <a:schemeClr val="accent2">
            <a:hueOff val="-4822082"/>
            <a:satOff val="36578"/>
            <a:lumOff val="-9265"/>
            <a:alphaOff val="0"/>
          </a:schemeClr>
        </a:solidFill>
        <a:ln w="10795" cap="flat" cmpd="sng" algn="ctr">
          <a:solidFill>
            <a:schemeClr val="accent2">
              <a:hueOff val="-4822082"/>
              <a:satOff val="36578"/>
              <a:lumOff val="-926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9C8AC1-4B7B-2D4F-9B01-47D786314A80}">
      <dsp:nvSpPr>
        <dsp:cNvPr id="0" name=""/>
        <dsp:cNvSpPr/>
      </dsp:nvSpPr>
      <dsp:spPr>
        <a:xfrm>
          <a:off x="0" y="4144634"/>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8 | Knowledge Check</a:t>
          </a:r>
        </a:p>
      </dsp:txBody>
      <dsp:txXfrm>
        <a:off x="0" y="4144634"/>
        <a:ext cx="7543800" cy="591997"/>
      </dsp:txXfrm>
    </dsp:sp>
    <dsp:sp modelId="{AF08C9EC-C605-7C4C-B1BD-E2E98DD1515C}">
      <dsp:nvSpPr>
        <dsp:cNvPr id="0" name=""/>
        <dsp:cNvSpPr/>
      </dsp:nvSpPr>
      <dsp:spPr>
        <a:xfrm>
          <a:off x="0" y="4736631"/>
          <a:ext cx="7543800" cy="0"/>
        </a:xfrm>
        <a:prstGeom prst="line">
          <a:avLst/>
        </a:prstGeom>
        <a:solidFill>
          <a:schemeClr val="accent2">
            <a:hueOff val="-5510951"/>
            <a:satOff val="41803"/>
            <a:lumOff val="-10589"/>
            <a:alphaOff val="0"/>
          </a:schemeClr>
        </a:solidFill>
        <a:ln w="10795" cap="flat" cmpd="sng" algn="ctr">
          <a:solidFill>
            <a:schemeClr val="accent2">
              <a:hueOff val="-5510951"/>
              <a:satOff val="41803"/>
              <a:lumOff val="-1058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D9FF7C-A041-2042-8190-E758B8B8485E}">
      <dsp:nvSpPr>
        <dsp:cNvPr id="0" name=""/>
        <dsp:cNvSpPr/>
      </dsp:nvSpPr>
      <dsp:spPr>
        <a:xfrm>
          <a:off x="0" y="4736631"/>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9 | Summary</a:t>
          </a:r>
        </a:p>
      </dsp:txBody>
      <dsp:txXfrm>
        <a:off x="0" y="4736631"/>
        <a:ext cx="7543800" cy="5919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F71CD-465E-E144-8829-96B5112CFBEF}">
      <dsp:nvSpPr>
        <dsp:cNvPr id="0" name=""/>
        <dsp:cNvSpPr/>
      </dsp:nvSpPr>
      <dsp:spPr>
        <a:xfrm>
          <a:off x="0" y="650"/>
          <a:ext cx="7543800"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DF5ECA-D122-A045-AC6B-289645E9AB06}">
      <dsp:nvSpPr>
        <dsp:cNvPr id="0" name=""/>
        <dsp:cNvSpPr/>
      </dsp:nvSpPr>
      <dsp:spPr>
        <a:xfrm>
          <a:off x="0" y="650"/>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1 | Prepare The Lab – Launch &amp; Run Notebooks Early</a:t>
          </a:r>
        </a:p>
      </dsp:txBody>
      <dsp:txXfrm>
        <a:off x="0" y="650"/>
        <a:ext cx="7543800" cy="591997"/>
      </dsp:txXfrm>
    </dsp:sp>
    <dsp:sp modelId="{55652643-6F4C-CC43-A73D-6AC3EB8B2FC2}">
      <dsp:nvSpPr>
        <dsp:cNvPr id="0" name=""/>
        <dsp:cNvSpPr/>
      </dsp:nvSpPr>
      <dsp:spPr>
        <a:xfrm>
          <a:off x="0" y="592648"/>
          <a:ext cx="7543800" cy="0"/>
        </a:xfrm>
        <a:prstGeom prst="line">
          <a:avLst/>
        </a:prstGeom>
        <a:solidFill>
          <a:schemeClr val="accent2">
            <a:hueOff val="-688869"/>
            <a:satOff val="5225"/>
            <a:lumOff val="-1324"/>
            <a:alphaOff val="0"/>
          </a:schemeClr>
        </a:solidFill>
        <a:ln w="10795" cap="flat" cmpd="sng" algn="ctr">
          <a:solidFill>
            <a:schemeClr val="accent2">
              <a:hueOff val="-688869"/>
              <a:satOff val="5225"/>
              <a:lumOff val="-132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9915A9-41B6-4440-B6D7-800A0598693D}">
      <dsp:nvSpPr>
        <dsp:cNvPr id="0" name=""/>
        <dsp:cNvSpPr/>
      </dsp:nvSpPr>
      <dsp:spPr>
        <a:xfrm>
          <a:off x="0" y="592648"/>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2 | What is a Responsible AI Dashboard?</a:t>
          </a:r>
        </a:p>
      </dsp:txBody>
      <dsp:txXfrm>
        <a:off x="0" y="592648"/>
        <a:ext cx="7543800" cy="591997"/>
      </dsp:txXfrm>
    </dsp:sp>
    <dsp:sp modelId="{5F999B29-7A53-6C4C-8C46-879A9B836520}">
      <dsp:nvSpPr>
        <dsp:cNvPr id="0" name=""/>
        <dsp:cNvSpPr/>
      </dsp:nvSpPr>
      <dsp:spPr>
        <a:xfrm>
          <a:off x="0" y="1184645"/>
          <a:ext cx="7543800" cy="0"/>
        </a:xfrm>
        <a:prstGeom prst="line">
          <a:avLst/>
        </a:prstGeom>
        <a:solidFill>
          <a:schemeClr val="accent2">
            <a:hueOff val="-1377738"/>
            <a:satOff val="10451"/>
            <a:lumOff val="-2647"/>
            <a:alphaOff val="0"/>
          </a:schemeClr>
        </a:solidFill>
        <a:ln w="10795" cap="flat" cmpd="sng" algn="ctr">
          <a:solidFill>
            <a:schemeClr val="accent2">
              <a:hueOff val="-1377738"/>
              <a:satOff val="10451"/>
              <a:lumOff val="-264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098E8-D75A-0244-8F3D-48787C6EC67C}">
      <dsp:nvSpPr>
        <dsp:cNvPr id="0" name=""/>
        <dsp:cNvSpPr/>
      </dsp:nvSpPr>
      <dsp:spPr>
        <a:xfrm>
          <a:off x="0" y="1184645"/>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1" i="0" kern="1200">
              <a:solidFill>
                <a:schemeClr val="accent2"/>
              </a:solidFill>
            </a:rPr>
            <a:t>3 | Error Analysis On A Model</a:t>
          </a:r>
        </a:p>
      </dsp:txBody>
      <dsp:txXfrm>
        <a:off x="0" y="1184645"/>
        <a:ext cx="7543800" cy="591997"/>
      </dsp:txXfrm>
    </dsp:sp>
    <dsp:sp modelId="{4FC6FF9F-4A49-974F-970C-7D5F83310CDC}">
      <dsp:nvSpPr>
        <dsp:cNvPr id="0" name=""/>
        <dsp:cNvSpPr/>
      </dsp:nvSpPr>
      <dsp:spPr>
        <a:xfrm>
          <a:off x="0" y="1776643"/>
          <a:ext cx="7543800" cy="0"/>
        </a:xfrm>
        <a:prstGeom prst="line">
          <a:avLst/>
        </a:prstGeom>
        <a:solidFill>
          <a:schemeClr val="accent2">
            <a:hueOff val="-2066607"/>
            <a:satOff val="15676"/>
            <a:lumOff val="-3971"/>
            <a:alphaOff val="0"/>
          </a:schemeClr>
        </a:solidFill>
        <a:ln w="10795" cap="flat" cmpd="sng" algn="ctr">
          <a:solidFill>
            <a:schemeClr val="accent2">
              <a:hueOff val="-2066607"/>
              <a:satOff val="15676"/>
              <a:lumOff val="-397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9912FB-B51F-1842-9D6C-54B6AFF7DE8C}">
      <dsp:nvSpPr>
        <dsp:cNvPr id="0" name=""/>
        <dsp:cNvSpPr/>
      </dsp:nvSpPr>
      <dsp:spPr>
        <a:xfrm>
          <a:off x="0" y="1776643"/>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1" i="0" kern="1200">
              <a:solidFill>
                <a:schemeClr val="accent2"/>
              </a:solidFill>
            </a:rPr>
            <a:t>4 | Find Model Performance Inconsistencies</a:t>
          </a:r>
        </a:p>
      </dsp:txBody>
      <dsp:txXfrm>
        <a:off x="0" y="1776643"/>
        <a:ext cx="7543800" cy="591997"/>
      </dsp:txXfrm>
    </dsp:sp>
    <dsp:sp modelId="{740E97AD-DACB-2047-86D6-65FC85DD81E0}">
      <dsp:nvSpPr>
        <dsp:cNvPr id="0" name=""/>
        <dsp:cNvSpPr/>
      </dsp:nvSpPr>
      <dsp:spPr>
        <a:xfrm>
          <a:off x="0" y="2368641"/>
          <a:ext cx="7543800" cy="0"/>
        </a:xfrm>
        <a:prstGeom prst="line">
          <a:avLst/>
        </a:prstGeom>
        <a:solidFill>
          <a:schemeClr val="accent2">
            <a:hueOff val="-2755475"/>
            <a:satOff val="20902"/>
            <a:lumOff val="-5295"/>
            <a:alphaOff val="0"/>
          </a:schemeClr>
        </a:solidFill>
        <a:ln w="10795" cap="flat" cmpd="sng" algn="ctr">
          <a:solidFill>
            <a:schemeClr val="accent2">
              <a:hueOff val="-2755475"/>
              <a:satOff val="20902"/>
              <a:lumOff val="-529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F51A9F-D2F2-164E-827D-9C1575E81B48}">
      <dsp:nvSpPr>
        <dsp:cNvPr id="0" name=""/>
        <dsp:cNvSpPr/>
      </dsp:nvSpPr>
      <dsp:spPr>
        <a:xfrm>
          <a:off x="0" y="2368641"/>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1" i="0" kern="1200">
              <a:solidFill>
                <a:schemeClr val="accent2"/>
              </a:solidFill>
            </a:rPr>
            <a:t>5 | Expose Data Biases</a:t>
          </a:r>
        </a:p>
      </dsp:txBody>
      <dsp:txXfrm>
        <a:off x="0" y="2368641"/>
        <a:ext cx="7543800" cy="591997"/>
      </dsp:txXfrm>
    </dsp:sp>
    <dsp:sp modelId="{DAF4AFCC-95ED-B24F-8D94-4704D6EE0889}">
      <dsp:nvSpPr>
        <dsp:cNvPr id="0" name=""/>
        <dsp:cNvSpPr/>
      </dsp:nvSpPr>
      <dsp:spPr>
        <a:xfrm>
          <a:off x="0" y="2960638"/>
          <a:ext cx="7543800" cy="0"/>
        </a:xfrm>
        <a:prstGeom prst="line">
          <a:avLst/>
        </a:prstGeom>
        <a:solidFill>
          <a:schemeClr val="accent2">
            <a:hueOff val="-3444344"/>
            <a:satOff val="26127"/>
            <a:lumOff val="-6618"/>
            <a:alphaOff val="0"/>
          </a:schemeClr>
        </a:solidFill>
        <a:ln w="10795" cap="flat" cmpd="sng" algn="ctr">
          <a:solidFill>
            <a:schemeClr val="accent2">
              <a:hueOff val="-3444344"/>
              <a:satOff val="26127"/>
              <a:lumOff val="-661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37F8C7-4520-DE49-8D0A-4CB76666927C}">
      <dsp:nvSpPr>
        <dsp:cNvPr id="0" name=""/>
        <dsp:cNvSpPr/>
      </dsp:nvSpPr>
      <dsp:spPr>
        <a:xfrm>
          <a:off x="0" y="2960638"/>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1" i="0" kern="1200">
              <a:solidFill>
                <a:schemeClr val="accent2"/>
              </a:solidFill>
            </a:rPr>
            <a:t>6 | Explain &amp; Interpret Model</a:t>
          </a:r>
        </a:p>
      </dsp:txBody>
      <dsp:txXfrm>
        <a:off x="0" y="2960638"/>
        <a:ext cx="7543800" cy="591997"/>
      </dsp:txXfrm>
    </dsp:sp>
    <dsp:sp modelId="{599A8692-2FA1-764B-8E4F-7B2BADD2C021}">
      <dsp:nvSpPr>
        <dsp:cNvPr id="0" name=""/>
        <dsp:cNvSpPr/>
      </dsp:nvSpPr>
      <dsp:spPr>
        <a:xfrm>
          <a:off x="0" y="3552636"/>
          <a:ext cx="7543800" cy="0"/>
        </a:xfrm>
        <a:prstGeom prst="line">
          <a:avLst/>
        </a:prstGeom>
        <a:solidFill>
          <a:schemeClr val="accent2">
            <a:hueOff val="-4133213"/>
            <a:satOff val="31352"/>
            <a:lumOff val="-7942"/>
            <a:alphaOff val="0"/>
          </a:schemeClr>
        </a:solidFill>
        <a:ln w="10795" cap="flat" cmpd="sng" algn="ctr">
          <a:solidFill>
            <a:schemeClr val="accent2">
              <a:hueOff val="-4133213"/>
              <a:satOff val="31352"/>
              <a:lumOff val="-794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856E76-A90B-324D-B714-A057A92C3A50}">
      <dsp:nvSpPr>
        <dsp:cNvPr id="0" name=""/>
        <dsp:cNvSpPr/>
      </dsp:nvSpPr>
      <dsp:spPr>
        <a:xfrm>
          <a:off x="0" y="3552636"/>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7 | Complete Exercises – Prioritize Dashboard Section</a:t>
          </a:r>
        </a:p>
      </dsp:txBody>
      <dsp:txXfrm>
        <a:off x="0" y="3552636"/>
        <a:ext cx="7543800" cy="591997"/>
      </dsp:txXfrm>
    </dsp:sp>
    <dsp:sp modelId="{A890CF95-30CC-7345-BD61-0C29BA90971A}">
      <dsp:nvSpPr>
        <dsp:cNvPr id="0" name=""/>
        <dsp:cNvSpPr/>
      </dsp:nvSpPr>
      <dsp:spPr>
        <a:xfrm>
          <a:off x="0" y="4144634"/>
          <a:ext cx="7543800" cy="0"/>
        </a:xfrm>
        <a:prstGeom prst="line">
          <a:avLst/>
        </a:prstGeom>
        <a:solidFill>
          <a:schemeClr val="accent2">
            <a:hueOff val="-4822082"/>
            <a:satOff val="36578"/>
            <a:lumOff val="-9265"/>
            <a:alphaOff val="0"/>
          </a:schemeClr>
        </a:solidFill>
        <a:ln w="10795" cap="flat" cmpd="sng" algn="ctr">
          <a:solidFill>
            <a:schemeClr val="accent2">
              <a:hueOff val="-4822082"/>
              <a:satOff val="36578"/>
              <a:lumOff val="-926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9C8AC1-4B7B-2D4F-9B01-47D786314A80}">
      <dsp:nvSpPr>
        <dsp:cNvPr id="0" name=""/>
        <dsp:cNvSpPr/>
      </dsp:nvSpPr>
      <dsp:spPr>
        <a:xfrm>
          <a:off x="0" y="4144634"/>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8 | Knowledge Check</a:t>
          </a:r>
        </a:p>
      </dsp:txBody>
      <dsp:txXfrm>
        <a:off x="0" y="4144634"/>
        <a:ext cx="7543800" cy="591997"/>
      </dsp:txXfrm>
    </dsp:sp>
    <dsp:sp modelId="{AF08C9EC-C605-7C4C-B1BD-E2E98DD1515C}">
      <dsp:nvSpPr>
        <dsp:cNvPr id="0" name=""/>
        <dsp:cNvSpPr/>
      </dsp:nvSpPr>
      <dsp:spPr>
        <a:xfrm>
          <a:off x="0" y="4736631"/>
          <a:ext cx="7543800" cy="0"/>
        </a:xfrm>
        <a:prstGeom prst="line">
          <a:avLst/>
        </a:prstGeom>
        <a:solidFill>
          <a:schemeClr val="accent2">
            <a:hueOff val="-5510951"/>
            <a:satOff val="41803"/>
            <a:lumOff val="-10589"/>
            <a:alphaOff val="0"/>
          </a:schemeClr>
        </a:solidFill>
        <a:ln w="10795" cap="flat" cmpd="sng" algn="ctr">
          <a:solidFill>
            <a:schemeClr val="accent2">
              <a:hueOff val="-5510951"/>
              <a:satOff val="41803"/>
              <a:lumOff val="-1058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D9FF7C-A041-2042-8190-E758B8B8485E}">
      <dsp:nvSpPr>
        <dsp:cNvPr id="0" name=""/>
        <dsp:cNvSpPr/>
      </dsp:nvSpPr>
      <dsp:spPr>
        <a:xfrm>
          <a:off x="0" y="4736631"/>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9 | Summary</a:t>
          </a:r>
        </a:p>
      </dsp:txBody>
      <dsp:txXfrm>
        <a:off x="0" y="4736631"/>
        <a:ext cx="7543800" cy="5919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F71CD-465E-E144-8829-96B5112CFBEF}">
      <dsp:nvSpPr>
        <dsp:cNvPr id="0" name=""/>
        <dsp:cNvSpPr/>
      </dsp:nvSpPr>
      <dsp:spPr>
        <a:xfrm>
          <a:off x="0" y="650"/>
          <a:ext cx="8077200"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DF5ECA-D122-A045-AC6B-289645E9AB06}">
      <dsp:nvSpPr>
        <dsp:cNvPr id="0" name=""/>
        <dsp:cNvSpPr/>
      </dsp:nvSpPr>
      <dsp:spPr>
        <a:xfrm>
          <a:off x="0" y="650"/>
          <a:ext cx="80772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1 | Prepare The Lab – Launch &amp; Run Notebooks Early</a:t>
          </a:r>
        </a:p>
      </dsp:txBody>
      <dsp:txXfrm>
        <a:off x="0" y="650"/>
        <a:ext cx="8077200" cy="591997"/>
      </dsp:txXfrm>
    </dsp:sp>
    <dsp:sp modelId="{55652643-6F4C-CC43-A73D-6AC3EB8B2FC2}">
      <dsp:nvSpPr>
        <dsp:cNvPr id="0" name=""/>
        <dsp:cNvSpPr/>
      </dsp:nvSpPr>
      <dsp:spPr>
        <a:xfrm>
          <a:off x="0" y="592648"/>
          <a:ext cx="8077200" cy="0"/>
        </a:xfrm>
        <a:prstGeom prst="line">
          <a:avLst/>
        </a:prstGeom>
        <a:solidFill>
          <a:schemeClr val="accent2">
            <a:hueOff val="-688869"/>
            <a:satOff val="5225"/>
            <a:lumOff val="-1324"/>
            <a:alphaOff val="0"/>
          </a:schemeClr>
        </a:solidFill>
        <a:ln w="10795" cap="flat" cmpd="sng" algn="ctr">
          <a:solidFill>
            <a:schemeClr val="accent2">
              <a:hueOff val="-688869"/>
              <a:satOff val="5225"/>
              <a:lumOff val="-132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9915A9-41B6-4440-B6D7-800A0598693D}">
      <dsp:nvSpPr>
        <dsp:cNvPr id="0" name=""/>
        <dsp:cNvSpPr/>
      </dsp:nvSpPr>
      <dsp:spPr>
        <a:xfrm>
          <a:off x="0" y="592648"/>
          <a:ext cx="80772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2 | What is a Responsible AI Dashboard?</a:t>
          </a:r>
        </a:p>
      </dsp:txBody>
      <dsp:txXfrm>
        <a:off x="0" y="592648"/>
        <a:ext cx="8077200" cy="591997"/>
      </dsp:txXfrm>
    </dsp:sp>
    <dsp:sp modelId="{5F999B29-7A53-6C4C-8C46-879A9B836520}">
      <dsp:nvSpPr>
        <dsp:cNvPr id="0" name=""/>
        <dsp:cNvSpPr/>
      </dsp:nvSpPr>
      <dsp:spPr>
        <a:xfrm>
          <a:off x="0" y="1184645"/>
          <a:ext cx="8077200" cy="0"/>
        </a:xfrm>
        <a:prstGeom prst="line">
          <a:avLst/>
        </a:prstGeom>
        <a:solidFill>
          <a:schemeClr val="accent2">
            <a:hueOff val="-1377738"/>
            <a:satOff val="10451"/>
            <a:lumOff val="-2647"/>
            <a:alphaOff val="0"/>
          </a:schemeClr>
        </a:solidFill>
        <a:ln w="10795" cap="flat" cmpd="sng" algn="ctr">
          <a:solidFill>
            <a:schemeClr val="accent2">
              <a:hueOff val="-1377738"/>
              <a:satOff val="10451"/>
              <a:lumOff val="-264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098E8-D75A-0244-8F3D-48787C6EC67C}">
      <dsp:nvSpPr>
        <dsp:cNvPr id="0" name=""/>
        <dsp:cNvSpPr/>
      </dsp:nvSpPr>
      <dsp:spPr>
        <a:xfrm>
          <a:off x="0" y="1184645"/>
          <a:ext cx="80772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3 | Error Analysis On A Model</a:t>
          </a:r>
        </a:p>
      </dsp:txBody>
      <dsp:txXfrm>
        <a:off x="0" y="1184645"/>
        <a:ext cx="8077200" cy="591997"/>
      </dsp:txXfrm>
    </dsp:sp>
    <dsp:sp modelId="{4FC6FF9F-4A49-974F-970C-7D5F83310CDC}">
      <dsp:nvSpPr>
        <dsp:cNvPr id="0" name=""/>
        <dsp:cNvSpPr/>
      </dsp:nvSpPr>
      <dsp:spPr>
        <a:xfrm>
          <a:off x="0" y="1776643"/>
          <a:ext cx="8077200" cy="0"/>
        </a:xfrm>
        <a:prstGeom prst="line">
          <a:avLst/>
        </a:prstGeom>
        <a:solidFill>
          <a:schemeClr val="accent2">
            <a:hueOff val="-2066607"/>
            <a:satOff val="15676"/>
            <a:lumOff val="-3971"/>
            <a:alphaOff val="0"/>
          </a:schemeClr>
        </a:solidFill>
        <a:ln w="10795" cap="flat" cmpd="sng" algn="ctr">
          <a:solidFill>
            <a:schemeClr val="accent2">
              <a:hueOff val="-2066607"/>
              <a:satOff val="15676"/>
              <a:lumOff val="-397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9912FB-B51F-1842-9D6C-54B6AFF7DE8C}">
      <dsp:nvSpPr>
        <dsp:cNvPr id="0" name=""/>
        <dsp:cNvSpPr/>
      </dsp:nvSpPr>
      <dsp:spPr>
        <a:xfrm>
          <a:off x="0" y="1776643"/>
          <a:ext cx="80772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4 | Find Model Performance Inconsistencies</a:t>
          </a:r>
        </a:p>
      </dsp:txBody>
      <dsp:txXfrm>
        <a:off x="0" y="1776643"/>
        <a:ext cx="8077200" cy="591997"/>
      </dsp:txXfrm>
    </dsp:sp>
    <dsp:sp modelId="{740E97AD-DACB-2047-86D6-65FC85DD81E0}">
      <dsp:nvSpPr>
        <dsp:cNvPr id="0" name=""/>
        <dsp:cNvSpPr/>
      </dsp:nvSpPr>
      <dsp:spPr>
        <a:xfrm>
          <a:off x="0" y="2368641"/>
          <a:ext cx="8077200" cy="0"/>
        </a:xfrm>
        <a:prstGeom prst="line">
          <a:avLst/>
        </a:prstGeom>
        <a:solidFill>
          <a:schemeClr val="accent2">
            <a:hueOff val="-2755475"/>
            <a:satOff val="20902"/>
            <a:lumOff val="-5295"/>
            <a:alphaOff val="0"/>
          </a:schemeClr>
        </a:solidFill>
        <a:ln w="10795" cap="flat" cmpd="sng" algn="ctr">
          <a:solidFill>
            <a:schemeClr val="accent2">
              <a:hueOff val="-2755475"/>
              <a:satOff val="20902"/>
              <a:lumOff val="-529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F51A9F-D2F2-164E-827D-9C1575E81B48}">
      <dsp:nvSpPr>
        <dsp:cNvPr id="0" name=""/>
        <dsp:cNvSpPr/>
      </dsp:nvSpPr>
      <dsp:spPr>
        <a:xfrm>
          <a:off x="0" y="2368641"/>
          <a:ext cx="80772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5 | Expose Data Biases</a:t>
          </a:r>
        </a:p>
      </dsp:txBody>
      <dsp:txXfrm>
        <a:off x="0" y="2368641"/>
        <a:ext cx="8077200" cy="591997"/>
      </dsp:txXfrm>
    </dsp:sp>
    <dsp:sp modelId="{DAF4AFCC-95ED-B24F-8D94-4704D6EE0889}">
      <dsp:nvSpPr>
        <dsp:cNvPr id="0" name=""/>
        <dsp:cNvSpPr/>
      </dsp:nvSpPr>
      <dsp:spPr>
        <a:xfrm>
          <a:off x="0" y="2960638"/>
          <a:ext cx="8077200" cy="0"/>
        </a:xfrm>
        <a:prstGeom prst="line">
          <a:avLst/>
        </a:prstGeom>
        <a:solidFill>
          <a:schemeClr val="accent2">
            <a:hueOff val="-3444344"/>
            <a:satOff val="26127"/>
            <a:lumOff val="-6618"/>
            <a:alphaOff val="0"/>
          </a:schemeClr>
        </a:solidFill>
        <a:ln w="10795" cap="flat" cmpd="sng" algn="ctr">
          <a:solidFill>
            <a:schemeClr val="accent2">
              <a:hueOff val="-3444344"/>
              <a:satOff val="26127"/>
              <a:lumOff val="-661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37F8C7-4520-DE49-8D0A-4CB76666927C}">
      <dsp:nvSpPr>
        <dsp:cNvPr id="0" name=""/>
        <dsp:cNvSpPr/>
      </dsp:nvSpPr>
      <dsp:spPr>
        <a:xfrm>
          <a:off x="0" y="2960638"/>
          <a:ext cx="80772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6 | Explain &amp; Interpret Model</a:t>
          </a:r>
        </a:p>
      </dsp:txBody>
      <dsp:txXfrm>
        <a:off x="0" y="2960638"/>
        <a:ext cx="8077200" cy="591997"/>
      </dsp:txXfrm>
    </dsp:sp>
    <dsp:sp modelId="{599A8692-2FA1-764B-8E4F-7B2BADD2C021}">
      <dsp:nvSpPr>
        <dsp:cNvPr id="0" name=""/>
        <dsp:cNvSpPr/>
      </dsp:nvSpPr>
      <dsp:spPr>
        <a:xfrm>
          <a:off x="0" y="3552636"/>
          <a:ext cx="8077200" cy="0"/>
        </a:xfrm>
        <a:prstGeom prst="line">
          <a:avLst/>
        </a:prstGeom>
        <a:solidFill>
          <a:schemeClr val="accent2">
            <a:hueOff val="-4133213"/>
            <a:satOff val="31352"/>
            <a:lumOff val="-7942"/>
            <a:alphaOff val="0"/>
          </a:schemeClr>
        </a:solidFill>
        <a:ln w="10795" cap="flat" cmpd="sng" algn="ctr">
          <a:solidFill>
            <a:schemeClr val="accent2">
              <a:hueOff val="-4133213"/>
              <a:satOff val="31352"/>
              <a:lumOff val="-794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856E76-A90B-324D-B714-A057A92C3A50}">
      <dsp:nvSpPr>
        <dsp:cNvPr id="0" name=""/>
        <dsp:cNvSpPr/>
      </dsp:nvSpPr>
      <dsp:spPr>
        <a:xfrm>
          <a:off x="0" y="3552636"/>
          <a:ext cx="80772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1" i="0" kern="1200">
              <a:solidFill>
                <a:schemeClr val="accent2"/>
              </a:solidFill>
            </a:rPr>
            <a:t>7 | Complete Exercises – Prioritize Dashboard Section</a:t>
          </a:r>
        </a:p>
      </dsp:txBody>
      <dsp:txXfrm>
        <a:off x="0" y="3552636"/>
        <a:ext cx="8077200" cy="591997"/>
      </dsp:txXfrm>
    </dsp:sp>
    <dsp:sp modelId="{A890CF95-30CC-7345-BD61-0C29BA90971A}">
      <dsp:nvSpPr>
        <dsp:cNvPr id="0" name=""/>
        <dsp:cNvSpPr/>
      </dsp:nvSpPr>
      <dsp:spPr>
        <a:xfrm>
          <a:off x="0" y="4144634"/>
          <a:ext cx="8077200" cy="0"/>
        </a:xfrm>
        <a:prstGeom prst="line">
          <a:avLst/>
        </a:prstGeom>
        <a:solidFill>
          <a:schemeClr val="accent2">
            <a:hueOff val="-4822082"/>
            <a:satOff val="36578"/>
            <a:lumOff val="-9265"/>
            <a:alphaOff val="0"/>
          </a:schemeClr>
        </a:solidFill>
        <a:ln w="10795" cap="flat" cmpd="sng" algn="ctr">
          <a:solidFill>
            <a:schemeClr val="accent2">
              <a:hueOff val="-4822082"/>
              <a:satOff val="36578"/>
              <a:lumOff val="-926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9C8AC1-4B7B-2D4F-9B01-47D786314A80}">
      <dsp:nvSpPr>
        <dsp:cNvPr id="0" name=""/>
        <dsp:cNvSpPr/>
      </dsp:nvSpPr>
      <dsp:spPr>
        <a:xfrm>
          <a:off x="0" y="4144634"/>
          <a:ext cx="80772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8 | Knowledge Check</a:t>
          </a:r>
        </a:p>
      </dsp:txBody>
      <dsp:txXfrm>
        <a:off x="0" y="4144634"/>
        <a:ext cx="8077200" cy="591997"/>
      </dsp:txXfrm>
    </dsp:sp>
    <dsp:sp modelId="{AF08C9EC-C605-7C4C-B1BD-E2E98DD1515C}">
      <dsp:nvSpPr>
        <dsp:cNvPr id="0" name=""/>
        <dsp:cNvSpPr/>
      </dsp:nvSpPr>
      <dsp:spPr>
        <a:xfrm>
          <a:off x="0" y="4736631"/>
          <a:ext cx="8077200" cy="0"/>
        </a:xfrm>
        <a:prstGeom prst="line">
          <a:avLst/>
        </a:prstGeom>
        <a:solidFill>
          <a:schemeClr val="accent2">
            <a:hueOff val="-5510951"/>
            <a:satOff val="41803"/>
            <a:lumOff val="-10589"/>
            <a:alphaOff val="0"/>
          </a:schemeClr>
        </a:solidFill>
        <a:ln w="10795" cap="flat" cmpd="sng" algn="ctr">
          <a:solidFill>
            <a:schemeClr val="accent2">
              <a:hueOff val="-5510951"/>
              <a:satOff val="41803"/>
              <a:lumOff val="-1058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D9FF7C-A041-2042-8190-E758B8B8485E}">
      <dsp:nvSpPr>
        <dsp:cNvPr id="0" name=""/>
        <dsp:cNvSpPr/>
      </dsp:nvSpPr>
      <dsp:spPr>
        <a:xfrm>
          <a:off x="0" y="4736631"/>
          <a:ext cx="80772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9 | Summary</a:t>
          </a:r>
        </a:p>
      </dsp:txBody>
      <dsp:txXfrm>
        <a:off x="0" y="4736631"/>
        <a:ext cx="8077200" cy="5919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F71CD-465E-E144-8829-96B5112CFBEF}">
      <dsp:nvSpPr>
        <dsp:cNvPr id="0" name=""/>
        <dsp:cNvSpPr/>
      </dsp:nvSpPr>
      <dsp:spPr>
        <a:xfrm>
          <a:off x="0" y="650"/>
          <a:ext cx="7543800"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DF5ECA-D122-A045-AC6B-289645E9AB06}">
      <dsp:nvSpPr>
        <dsp:cNvPr id="0" name=""/>
        <dsp:cNvSpPr/>
      </dsp:nvSpPr>
      <dsp:spPr>
        <a:xfrm>
          <a:off x="0" y="650"/>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1 | Prepare The Lab – Launch &amp; Run Notebooks Early</a:t>
          </a:r>
        </a:p>
      </dsp:txBody>
      <dsp:txXfrm>
        <a:off x="0" y="650"/>
        <a:ext cx="7543800" cy="591997"/>
      </dsp:txXfrm>
    </dsp:sp>
    <dsp:sp modelId="{55652643-6F4C-CC43-A73D-6AC3EB8B2FC2}">
      <dsp:nvSpPr>
        <dsp:cNvPr id="0" name=""/>
        <dsp:cNvSpPr/>
      </dsp:nvSpPr>
      <dsp:spPr>
        <a:xfrm>
          <a:off x="0" y="592648"/>
          <a:ext cx="7543800" cy="0"/>
        </a:xfrm>
        <a:prstGeom prst="line">
          <a:avLst/>
        </a:prstGeom>
        <a:solidFill>
          <a:schemeClr val="accent2">
            <a:hueOff val="-688869"/>
            <a:satOff val="5225"/>
            <a:lumOff val="-1324"/>
            <a:alphaOff val="0"/>
          </a:schemeClr>
        </a:solidFill>
        <a:ln w="10795" cap="flat" cmpd="sng" algn="ctr">
          <a:solidFill>
            <a:schemeClr val="accent2">
              <a:hueOff val="-688869"/>
              <a:satOff val="5225"/>
              <a:lumOff val="-132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9915A9-41B6-4440-B6D7-800A0598693D}">
      <dsp:nvSpPr>
        <dsp:cNvPr id="0" name=""/>
        <dsp:cNvSpPr/>
      </dsp:nvSpPr>
      <dsp:spPr>
        <a:xfrm>
          <a:off x="0" y="592648"/>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2 | What is a Responsible AI Dashboard?</a:t>
          </a:r>
        </a:p>
      </dsp:txBody>
      <dsp:txXfrm>
        <a:off x="0" y="592648"/>
        <a:ext cx="7543800" cy="591997"/>
      </dsp:txXfrm>
    </dsp:sp>
    <dsp:sp modelId="{5F999B29-7A53-6C4C-8C46-879A9B836520}">
      <dsp:nvSpPr>
        <dsp:cNvPr id="0" name=""/>
        <dsp:cNvSpPr/>
      </dsp:nvSpPr>
      <dsp:spPr>
        <a:xfrm>
          <a:off x="0" y="1184645"/>
          <a:ext cx="7543800" cy="0"/>
        </a:xfrm>
        <a:prstGeom prst="line">
          <a:avLst/>
        </a:prstGeom>
        <a:solidFill>
          <a:schemeClr val="accent2">
            <a:hueOff val="-1377738"/>
            <a:satOff val="10451"/>
            <a:lumOff val="-2647"/>
            <a:alphaOff val="0"/>
          </a:schemeClr>
        </a:solidFill>
        <a:ln w="10795" cap="flat" cmpd="sng" algn="ctr">
          <a:solidFill>
            <a:schemeClr val="accent2">
              <a:hueOff val="-1377738"/>
              <a:satOff val="10451"/>
              <a:lumOff val="-264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098E8-D75A-0244-8F3D-48787C6EC67C}">
      <dsp:nvSpPr>
        <dsp:cNvPr id="0" name=""/>
        <dsp:cNvSpPr/>
      </dsp:nvSpPr>
      <dsp:spPr>
        <a:xfrm>
          <a:off x="0" y="1184645"/>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3 | Error Analysis On A Model</a:t>
          </a:r>
        </a:p>
      </dsp:txBody>
      <dsp:txXfrm>
        <a:off x="0" y="1184645"/>
        <a:ext cx="7543800" cy="591997"/>
      </dsp:txXfrm>
    </dsp:sp>
    <dsp:sp modelId="{4FC6FF9F-4A49-974F-970C-7D5F83310CDC}">
      <dsp:nvSpPr>
        <dsp:cNvPr id="0" name=""/>
        <dsp:cNvSpPr/>
      </dsp:nvSpPr>
      <dsp:spPr>
        <a:xfrm>
          <a:off x="0" y="1776643"/>
          <a:ext cx="7543800" cy="0"/>
        </a:xfrm>
        <a:prstGeom prst="line">
          <a:avLst/>
        </a:prstGeom>
        <a:solidFill>
          <a:schemeClr val="accent2">
            <a:hueOff val="-2066607"/>
            <a:satOff val="15676"/>
            <a:lumOff val="-3971"/>
            <a:alphaOff val="0"/>
          </a:schemeClr>
        </a:solidFill>
        <a:ln w="10795" cap="flat" cmpd="sng" algn="ctr">
          <a:solidFill>
            <a:schemeClr val="accent2">
              <a:hueOff val="-2066607"/>
              <a:satOff val="15676"/>
              <a:lumOff val="-397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9912FB-B51F-1842-9D6C-54B6AFF7DE8C}">
      <dsp:nvSpPr>
        <dsp:cNvPr id="0" name=""/>
        <dsp:cNvSpPr/>
      </dsp:nvSpPr>
      <dsp:spPr>
        <a:xfrm>
          <a:off x="0" y="1776643"/>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4 | Find Model Performance Inconsistencies</a:t>
          </a:r>
        </a:p>
      </dsp:txBody>
      <dsp:txXfrm>
        <a:off x="0" y="1776643"/>
        <a:ext cx="7543800" cy="591997"/>
      </dsp:txXfrm>
    </dsp:sp>
    <dsp:sp modelId="{740E97AD-DACB-2047-86D6-65FC85DD81E0}">
      <dsp:nvSpPr>
        <dsp:cNvPr id="0" name=""/>
        <dsp:cNvSpPr/>
      </dsp:nvSpPr>
      <dsp:spPr>
        <a:xfrm>
          <a:off x="0" y="2368641"/>
          <a:ext cx="7543800" cy="0"/>
        </a:xfrm>
        <a:prstGeom prst="line">
          <a:avLst/>
        </a:prstGeom>
        <a:solidFill>
          <a:schemeClr val="accent2">
            <a:hueOff val="-2755475"/>
            <a:satOff val="20902"/>
            <a:lumOff val="-5295"/>
            <a:alphaOff val="0"/>
          </a:schemeClr>
        </a:solidFill>
        <a:ln w="10795" cap="flat" cmpd="sng" algn="ctr">
          <a:solidFill>
            <a:schemeClr val="accent2">
              <a:hueOff val="-2755475"/>
              <a:satOff val="20902"/>
              <a:lumOff val="-529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F51A9F-D2F2-164E-827D-9C1575E81B48}">
      <dsp:nvSpPr>
        <dsp:cNvPr id="0" name=""/>
        <dsp:cNvSpPr/>
      </dsp:nvSpPr>
      <dsp:spPr>
        <a:xfrm>
          <a:off x="0" y="2368641"/>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5 | Expose Data Biases</a:t>
          </a:r>
        </a:p>
      </dsp:txBody>
      <dsp:txXfrm>
        <a:off x="0" y="2368641"/>
        <a:ext cx="7543800" cy="591997"/>
      </dsp:txXfrm>
    </dsp:sp>
    <dsp:sp modelId="{DAF4AFCC-95ED-B24F-8D94-4704D6EE0889}">
      <dsp:nvSpPr>
        <dsp:cNvPr id="0" name=""/>
        <dsp:cNvSpPr/>
      </dsp:nvSpPr>
      <dsp:spPr>
        <a:xfrm>
          <a:off x="0" y="2960638"/>
          <a:ext cx="7543800" cy="0"/>
        </a:xfrm>
        <a:prstGeom prst="line">
          <a:avLst/>
        </a:prstGeom>
        <a:solidFill>
          <a:schemeClr val="accent2">
            <a:hueOff val="-3444344"/>
            <a:satOff val="26127"/>
            <a:lumOff val="-6618"/>
            <a:alphaOff val="0"/>
          </a:schemeClr>
        </a:solidFill>
        <a:ln w="10795" cap="flat" cmpd="sng" algn="ctr">
          <a:solidFill>
            <a:schemeClr val="accent2">
              <a:hueOff val="-3444344"/>
              <a:satOff val="26127"/>
              <a:lumOff val="-661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37F8C7-4520-DE49-8D0A-4CB76666927C}">
      <dsp:nvSpPr>
        <dsp:cNvPr id="0" name=""/>
        <dsp:cNvSpPr/>
      </dsp:nvSpPr>
      <dsp:spPr>
        <a:xfrm>
          <a:off x="0" y="2960638"/>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6 | Explain &amp; Interpret Model</a:t>
          </a:r>
        </a:p>
      </dsp:txBody>
      <dsp:txXfrm>
        <a:off x="0" y="2960638"/>
        <a:ext cx="7543800" cy="591997"/>
      </dsp:txXfrm>
    </dsp:sp>
    <dsp:sp modelId="{599A8692-2FA1-764B-8E4F-7B2BADD2C021}">
      <dsp:nvSpPr>
        <dsp:cNvPr id="0" name=""/>
        <dsp:cNvSpPr/>
      </dsp:nvSpPr>
      <dsp:spPr>
        <a:xfrm>
          <a:off x="0" y="3552636"/>
          <a:ext cx="7543800" cy="0"/>
        </a:xfrm>
        <a:prstGeom prst="line">
          <a:avLst/>
        </a:prstGeom>
        <a:solidFill>
          <a:schemeClr val="accent2">
            <a:hueOff val="-4133213"/>
            <a:satOff val="31352"/>
            <a:lumOff val="-7942"/>
            <a:alphaOff val="0"/>
          </a:schemeClr>
        </a:solidFill>
        <a:ln w="10795" cap="flat" cmpd="sng" algn="ctr">
          <a:solidFill>
            <a:schemeClr val="accent2">
              <a:hueOff val="-4133213"/>
              <a:satOff val="31352"/>
              <a:lumOff val="-794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856E76-A90B-324D-B714-A057A92C3A50}">
      <dsp:nvSpPr>
        <dsp:cNvPr id="0" name=""/>
        <dsp:cNvSpPr/>
      </dsp:nvSpPr>
      <dsp:spPr>
        <a:xfrm>
          <a:off x="0" y="3552636"/>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7 | Complete Exercises – Prioritize Dashboard Section</a:t>
          </a:r>
        </a:p>
      </dsp:txBody>
      <dsp:txXfrm>
        <a:off x="0" y="3552636"/>
        <a:ext cx="7543800" cy="591997"/>
      </dsp:txXfrm>
    </dsp:sp>
    <dsp:sp modelId="{A890CF95-30CC-7345-BD61-0C29BA90971A}">
      <dsp:nvSpPr>
        <dsp:cNvPr id="0" name=""/>
        <dsp:cNvSpPr/>
      </dsp:nvSpPr>
      <dsp:spPr>
        <a:xfrm>
          <a:off x="0" y="4144634"/>
          <a:ext cx="7543800" cy="0"/>
        </a:xfrm>
        <a:prstGeom prst="line">
          <a:avLst/>
        </a:prstGeom>
        <a:solidFill>
          <a:schemeClr val="accent2">
            <a:hueOff val="-4822082"/>
            <a:satOff val="36578"/>
            <a:lumOff val="-9265"/>
            <a:alphaOff val="0"/>
          </a:schemeClr>
        </a:solidFill>
        <a:ln w="10795" cap="flat" cmpd="sng" algn="ctr">
          <a:solidFill>
            <a:schemeClr val="accent2">
              <a:hueOff val="-4822082"/>
              <a:satOff val="36578"/>
              <a:lumOff val="-926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9C8AC1-4B7B-2D4F-9B01-47D786314A80}">
      <dsp:nvSpPr>
        <dsp:cNvPr id="0" name=""/>
        <dsp:cNvSpPr/>
      </dsp:nvSpPr>
      <dsp:spPr>
        <a:xfrm>
          <a:off x="0" y="4144634"/>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dirty="0">
              <a:solidFill>
                <a:srgbClr val="2A446F"/>
              </a:solidFill>
            </a:rPr>
            <a:t>8 | </a:t>
          </a:r>
          <a:r>
            <a:rPr lang="en-US" sz="2400" b="1" i="0" kern="1200" dirty="0">
              <a:solidFill>
                <a:schemeClr val="accent2"/>
              </a:solidFill>
            </a:rPr>
            <a:t>Knowledge</a:t>
          </a:r>
          <a:r>
            <a:rPr lang="en-US" sz="2400" b="0" i="0" kern="1200" dirty="0">
              <a:solidFill>
                <a:srgbClr val="2A446F"/>
              </a:solidFill>
            </a:rPr>
            <a:t> Check</a:t>
          </a:r>
        </a:p>
      </dsp:txBody>
      <dsp:txXfrm>
        <a:off x="0" y="4144634"/>
        <a:ext cx="7543800" cy="591997"/>
      </dsp:txXfrm>
    </dsp:sp>
    <dsp:sp modelId="{AF08C9EC-C605-7C4C-B1BD-E2E98DD1515C}">
      <dsp:nvSpPr>
        <dsp:cNvPr id="0" name=""/>
        <dsp:cNvSpPr/>
      </dsp:nvSpPr>
      <dsp:spPr>
        <a:xfrm>
          <a:off x="0" y="4736631"/>
          <a:ext cx="7543800" cy="0"/>
        </a:xfrm>
        <a:prstGeom prst="line">
          <a:avLst/>
        </a:prstGeom>
        <a:solidFill>
          <a:schemeClr val="accent2">
            <a:hueOff val="-5510951"/>
            <a:satOff val="41803"/>
            <a:lumOff val="-10589"/>
            <a:alphaOff val="0"/>
          </a:schemeClr>
        </a:solidFill>
        <a:ln w="10795" cap="flat" cmpd="sng" algn="ctr">
          <a:solidFill>
            <a:schemeClr val="accent2">
              <a:hueOff val="-5510951"/>
              <a:satOff val="41803"/>
              <a:lumOff val="-1058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D9FF7C-A041-2042-8190-E758B8B8485E}">
      <dsp:nvSpPr>
        <dsp:cNvPr id="0" name=""/>
        <dsp:cNvSpPr/>
      </dsp:nvSpPr>
      <dsp:spPr>
        <a:xfrm>
          <a:off x="0" y="4736631"/>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dirty="0">
              <a:solidFill>
                <a:srgbClr val="2A446F"/>
              </a:solidFill>
            </a:rPr>
            <a:t>9 | Summary</a:t>
          </a:r>
        </a:p>
      </dsp:txBody>
      <dsp:txXfrm>
        <a:off x="0" y="4736631"/>
        <a:ext cx="7543800" cy="5919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F71CD-465E-E144-8829-96B5112CFBEF}">
      <dsp:nvSpPr>
        <dsp:cNvPr id="0" name=""/>
        <dsp:cNvSpPr/>
      </dsp:nvSpPr>
      <dsp:spPr>
        <a:xfrm>
          <a:off x="0" y="650"/>
          <a:ext cx="7543800"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DF5ECA-D122-A045-AC6B-289645E9AB06}">
      <dsp:nvSpPr>
        <dsp:cNvPr id="0" name=""/>
        <dsp:cNvSpPr/>
      </dsp:nvSpPr>
      <dsp:spPr>
        <a:xfrm>
          <a:off x="0" y="650"/>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1 | Prepare The Lab – Launch &amp; Run Notebooks Early</a:t>
          </a:r>
        </a:p>
      </dsp:txBody>
      <dsp:txXfrm>
        <a:off x="0" y="650"/>
        <a:ext cx="7543800" cy="591997"/>
      </dsp:txXfrm>
    </dsp:sp>
    <dsp:sp modelId="{55652643-6F4C-CC43-A73D-6AC3EB8B2FC2}">
      <dsp:nvSpPr>
        <dsp:cNvPr id="0" name=""/>
        <dsp:cNvSpPr/>
      </dsp:nvSpPr>
      <dsp:spPr>
        <a:xfrm>
          <a:off x="0" y="592648"/>
          <a:ext cx="7543800" cy="0"/>
        </a:xfrm>
        <a:prstGeom prst="line">
          <a:avLst/>
        </a:prstGeom>
        <a:solidFill>
          <a:schemeClr val="accent2">
            <a:hueOff val="-688869"/>
            <a:satOff val="5225"/>
            <a:lumOff val="-1324"/>
            <a:alphaOff val="0"/>
          </a:schemeClr>
        </a:solidFill>
        <a:ln w="10795" cap="flat" cmpd="sng" algn="ctr">
          <a:solidFill>
            <a:schemeClr val="accent2">
              <a:hueOff val="-688869"/>
              <a:satOff val="5225"/>
              <a:lumOff val="-132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9915A9-41B6-4440-B6D7-800A0598693D}">
      <dsp:nvSpPr>
        <dsp:cNvPr id="0" name=""/>
        <dsp:cNvSpPr/>
      </dsp:nvSpPr>
      <dsp:spPr>
        <a:xfrm>
          <a:off x="0" y="592648"/>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2 | What is a Responsible AI Dashboard?</a:t>
          </a:r>
        </a:p>
      </dsp:txBody>
      <dsp:txXfrm>
        <a:off x="0" y="592648"/>
        <a:ext cx="7543800" cy="591997"/>
      </dsp:txXfrm>
    </dsp:sp>
    <dsp:sp modelId="{5F999B29-7A53-6C4C-8C46-879A9B836520}">
      <dsp:nvSpPr>
        <dsp:cNvPr id="0" name=""/>
        <dsp:cNvSpPr/>
      </dsp:nvSpPr>
      <dsp:spPr>
        <a:xfrm>
          <a:off x="0" y="1184645"/>
          <a:ext cx="7543800" cy="0"/>
        </a:xfrm>
        <a:prstGeom prst="line">
          <a:avLst/>
        </a:prstGeom>
        <a:solidFill>
          <a:schemeClr val="accent2">
            <a:hueOff val="-1377738"/>
            <a:satOff val="10451"/>
            <a:lumOff val="-2647"/>
            <a:alphaOff val="0"/>
          </a:schemeClr>
        </a:solidFill>
        <a:ln w="10795" cap="flat" cmpd="sng" algn="ctr">
          <a:solidFill>
            <a:schemeClr val="accent2">
              <a:hueOff val="-1377738"/>
              <a:satOff val="10451"/>
              <a:lumOff val="-264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098E8-D75A-0244-8F3D-48787C6EC67C}">
      <dsp:nvSpPr>
        <dsp:cNvPr id="0" name=""/>
        <dsp:cNvSpPr/>
      </dsp:nvSpPr>
      <dsp:spPr>
        <a:xfrm>
          <a:off x="0" y="1184645"/>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3 | Error Analysis On A Model</a:t>
          </a:r>
        </a:p>
      </dsp:txBody>
      <dsp:txXfrm>
        <a:off x="0" y="1184645"/>
        <a:ext cx="7543800" cy="591997"/>
      </dsp:txXfrm>
    </dsp:sp>
    <dsp:sp modelId="{4FC6FF9F-4A49-974F-970C-7D5F83310CDC}">
      <dsp:nvSpPr>
        <dsp:cNvPr id="0" name=""/>
        <dsp:cNvSpPr/>
      </dsp:nvSpPr>
      <dsp:spPr>
        <a:xfrm>
          <a:off x="0" y="1776643"/>
          <a:ext cx="7543800" cy="0"/>
        </a:xfrm>
        <a:prstGeom prst="line">
          <a:avLst/>
        </a:prstGeom>
        <a:solidFill>
          <a:schemeClr val="accent2">
            <a:hueOff val="-2066607"/>
            <a:satOff val="15676"/>
            <a:lumOff val="-3971"/>
            <a:alphaOff val="0"/>
          </a:schemeClr>
        </a:solidFill>
        <a:ln w="10795" cap="flat" cmpd="sng" algn="ctr">
          <a:solidFill>
            <a:schemeClr val="accent2">
              <a:hueOff val="-2066607"/>
              <a:satOff val="15676"/>
              <a:lumOff val="-397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9912FB-B51F-1842-9D6C-54B6AFF7DE8C}">
      <dsp:nvSpPr>
        <dsp:cNvPr id="0" name=""/>
        <dsp:cNvSpPr/>
      </dsp:nvSpPr>
      <dsp:spPr>
        <a:xfrm>
          <a:off x="0" y="1776643"/>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4 | Find Model Performance Inconsistencies</a:t>
          </a:r>
        </a:p>
      </dsp:txBody>
      <dsp:txXfrm>
        <a:off x="0" y="1776643"/>
        <a:ext cx="7543800" cy="591997"/>
      </dsp:txXfrm>
    </dsp:sp>
    <dsp:sp modelId="{740E97AD-DACB-2047-86D6-65FC85DD81E0}">
      <dsp:nvSpPr>
        <dsp:cNvPr id="0" name=""/>
        <dsp:cNvSpPr/>
      </dsp:nvSpPr>
      <dsp:spPr>
        <a:xfrm>
          <a:off x="0" y="2368641"/>
          <a:ext cx="7543800" cy="0"/>
        </a:xfrm>
        <a:prstGeom prst="line">
          <a:avLst/>
        </a:prstGeom>
        <a:solidFill>
          <a:schemeClr val="accent2">
            <a:hueOff val="-2755475"/>
            <a:satOff val="20902"/>
            <a:lumOff val="-5295"/>
            <a:alphaOff val="0"/>
          </a:schemeClr>
        </a:solidFill>
        <a:ln w="10795" cap="flat" cmpd="sng" algn="ctr">
          <a:solidFill>
            <a:schemeClr val="accent2">
              <a:hueOff val="-2755475"/>
              <a:satOff val="20902"/>
              <a:lumOff val="-529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F51A9F-D2F2-164E-827D-9C1575E81B48}">
      <dsp:nvSpPr>
        <dsp:cNvPr id="0" name=""/>
        <dsp:cNvSpPr/>
      </dsp:nvSpPr>
      <dsp:spPr>
        <a:xfrm>
          <a:off x="0" y="2368641"/>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5 | Expose Data Biases</a:t>
          </a:r>
        </a:p>
      </dsp:txBody>
      <dsp:txXfrm>
        <a:off x="0" y="2368641"/>
        <a:ext cx="7543800" cy="591997"/>
      </dsp:txXfrm>
    </dsp:sp>
    <dsp:sp modelId="{DAF4AFCC-95ED-B24F-8D94-4704D6EE0889}">
      <dsp:nvSpPr>
        <dsp:cNvPr id="0" name=""/>
        <dsp:cNvSpPr/>
      </dsp:nvSpPr>
      <dsp:spPr>
        <a:xfrm>
          <a:off x="0" y="2960638"/>
          <a:ext cx="7543800" cy="0"/>
        </a:xfrm>
        <a:prstGeom prst="line">
          <a:avLst/>
        </a:prstGeom>
        <a:solidFill>
          <a:schemeClr val="accent2">
            <a:hueOff val="-3444344"/>
            <a:satOff val="26127"/>
            <a:lumOff val="-6618"/>
            <a:alphaOff val="0"/>
          </a:schemeClr>
        </a:solidFill>
        <a:ln w="10795" cap="flat" cmpd="sng" algn="ctr">
          <a:solidFill>
            <a:schemeClr val="accent2">
              <a:hueOff val="-3444344"/>
              <a:satOff val="26127"/>
              <a:lumOff val="-661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37F8C7-4520-DE49-8D0A-4CB76666927C}">
      <dsp:nvSpPr>
        <dsp:cNvPr id="0" name=""/>
        <dsp:cNvSpPr/>
      </dsp:nvSpPr>
      <dsp:spPr>
        <a:xfrm>
          <a:off x="0" y="2960638"/>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6 | Explain &amp; Interpret Model</a:t>
          </a:r>
        </a:p>
      </dsp:txBody>
      <dsp:txXfrm>
        <a:off x="0" y="2960638"/>
        <a:ext cx="7543800" cy="591997"/>
      </dsp:txXfrm>
    </dsp:sp>
    <dsp:sp modelId="{599A8692-2FA1-764B-8E4F-7B2BADD2C021}">
      <dsp:nvSpPr>
        <dsp:cNvPr id="0" name=""/>
        <dsp:cNvSpPr/>
      </dsp:nvSpPr>
      <dsp:spPr>
        <a:xfrm>
          <a:off x="0" y="3552636"/>
          <a:ext cx="7543800" cy="0"/>
        </a:xfrm>
        <a:prstGeom prst="line">
          <a:avLst/>
        </a:prstGeom>
        <a:solidFill>
          <a:schemeClr val="accent2">
            <a:hueOff val="-4133213"/>
            <a:satOff val="31352"/>
            <a:lumOff val="-7942"/>
            <a:alphaOff val="0"/>
          </a:schemeClr>
        </a:solidFill>
        <a:ln w="10795" cap="flat" cmpd="sng" algn="ctr">
          <a:solidFill>
            <a:schemeClr val="accent2">
              <a:hueOff val="-4133213"/>
              <a:satOff val="31352"/>
              <a:lumOff val="-794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856E76-A90B-324D-B714-A057A92C3A50}">
      <dsp:nvSpPr>
        <dsp:cNvPr id="0" name=""/>
        <dsp:cNvSpPr/>
      </dsp:nvSpPr>
      <dsp:spPr>
        <a:xfrm>
          <a:off x="0" y="3552636"/>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7 | Complete Exercises – Prioritize Dashboard Section</a:t>
          </a:r>
        </a:p>
      </dsp:txBody>
      <dsp:txXfrm>
        <a:off x="0" y="3552636"/>
        <a:ext cx="7543800" cy="591997"/>
      </dsp:txXfrm>
    </dsp:sp>
    <dsp:sp modelId="{A890CF95-30CC-7345-BD61-0C29BA90971A}">
      <dsp:nvSpPr>
        <dsp:cNvPr id="0" name=""/>
        <dsp:cNvSpPr/>
      </dsp:nvSpPr>
      <dsp:spPr>
        <a:xfrm>
          <a:off x="0" y="4144634"/>
          <a:ext cx="7543800" cy="0"/>
        </a:xfrm>
        <a:prstGeom prst="line">
          <a:avLst/>
        </a:prstGeom>
        <a:solidFill>
          <a:schemeClr val="accent2">
            <a:hueOff val="-4822082"/>
            <a:satOff val="36578"/>
            <a:lumOff val="-9265"/>
            <a:alphaOff val="0"/>
          </a:schemeClr>
        </a:solidFill>
        <a:ln w="10795" cap="flat" cmpd="sng" algn="ctr">
          <a:solidFill>
            <a:schemeClr val="accent2">
              <a:hueOff val="-4822082"/>
              <a:satOff val="36578"/>
              <a:lumOff val="-926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9C8AC1-4B7B-2D4F-9B01-47D786314A80}">
      <dsp:nvSpPr>
        <dsp:cNvPr id="0" name=""/>
        <dsp:cNvSpPr/>
      </dsp:nvSpPr>
      <dsp:spPr>
        <a:xfrm>
          <a:off x="0" y="4144634"/>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0" i="0" kern="1200">
              <a:solidFill>
                <a:srgbClr val="2A446F"/>
              </a:solidFill>
            </a:rPr>
            <a:t>8 | Knowledge Check</a:t>
          </a:r>
        </a:p>
      </dsp:txBody>
      <dsp:txXfrm>
        <a:off x="0" y="4144634"/>
        <a:ext cx="7543800" cy="591997"/>
      </dsp:txXfrm>
    </dsp:sp>
    <dsp:sp modelId="{AF08C9EC-C605-7C4C-B1BD-E2E98DD1515C}">
      <dsp:nvSpPr>
        <dsp:cNvPr id="0" name=""/>
        <dsp:cNvSpPr/>
      </dsp:nvSpPr>
      <dsp:spPr>
        <a:xfrm>
          <a:off x="0" y="4736631"/>
          <a:ext cx="7543800" cy="0"/>
        </a:xfrm>
        <a:prstGeom prst="line">
          <a:avLst/>
        </a:prstGeom>
        <a:solidFill>
          <a:schemeClr val="accent2">
            <a:hueOff val="-5510951"/>
            <a:satOff val="41803"/>
            <a:lumOff val="-10589"/>
            <a:alphaOff val="0"/>
          </a:schemeClr>
        </a:solidFill>
        <a:ln w="10795" cap="flat" cmpd="sng" algn="ctr">
          <a:solidFill>
            <a:schemeClr val="accent2">
              <a:hueOff val="-5510951"/>
              <a:satOff val="41803"/>
              <a:lumOff val="-1058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D9FF7C-A041-2042-8190-E758B8B8485E}">
      <dsp:nvSpPr>
        <dsp:cNvPr id="0" name=""/>
        <dsp:cNvSpPr/>
      </dsp:nvSpPr>
      <dsp:spPr>
        <a:xfrm>
          <a:off x="0" y="4736631"/>
          <a:ext cx="7543800" cy="591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b="1" i="0" kern="1200">
              <a:solidFill>
                <a:schemeClr val="accent2"/>
              </a:solidFill>
            </a:rPr>
            <a:t>9 | Summary</a:t>
          </a:r>
        </a:p>
      </dsp:txBody>
      <dsp:txXfrm>
        <a:off x="0" y="4736631"/>
        <a:ext cx="7543800" cy="59199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1F183D-E3CE-419E-ADB8-2DC3E92EEB88}" type="datetimeFigureOut">
              <a:t>1/18/24</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A0AC24-B9CA-4B1F-BA52-A23C2E181A57}"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0BAD5-C922-3A71-40EE-6EE1BB2AA1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BD4425-0DB1-1893-95DC-3625B2529A4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66CC6D8-ECB0-ED25-D4B7-2B7E11F88E3E}"/>
              </a:ext>
            </a:extLst>
          </p:cNvPr>
          <p:cNvSpPr>
            <a:spLocks noGrp="1"/>
          </p:cNvSpPr>
          <p:nvPr>
            <p:ph type="body" idx="1"/>
          </p:nvPr>
        </p:nvSpPr>
        <p:spPr/>
        <p:txBody>
          <a:bodyPr/>
          <a:lstStyle/>
          <a:p>
            <a:r>
              <a:rPr lang="en-US" dirty="0"/>
              <a:t>To support this, Microsoft did 3 things:</a:t>
            </a:r>
          </a:p>
          <a:p>
            <a:r>
              <a:rPr lang="en-US" dirty="0"/>
              <a:t> - Define Responsible AI Principles that guide the approach to assessing, developing &amp; deploying AI systems safely, reliably, and ethically.</a:t>
            </a:r>
          </a:p>
          <a:p>
            <a:r>
              <a:rPr lang="en-US" dirty="0"/>
              <a:t> - Created an open-source Toolbox that brings together an integrated collection of open-source tools (from Microsoft + Community) for operationalizing it.</a:t>
            </a:r>
          </a:p>
          <a:p>
            <a:r>
              <a:rPr lang="en-US" dirty="0"/>
              <a:t> - Developed a Responsible AI Dashboard to provide a single pane of glass for holistic assessment of your deployed model, using these tools</a:t>
            </a:r>
          </a:p>
          <a:p>
            <a:endParaRPr lang="en-US" dirty="0"/>
          </a:p>
        </p:txBody>
      </p:sp>
      <p:sp>
        <p:nvSpPr>
          <p:cNvPr id="4" name="Slide Number Placeholder 3">
            <a:extLst>
              <a:ext uri="{FF2B5EF4-FFF2-40B4-BE49-F238E27FC236}">
                <a16:creationId xmlns:a16="http://schemas.microsoft.com/office/drawing/2014/main" id="{A0C1325E-170D-D67F-A537-8F5ACB72F3C4}"/>
              </a:ext>
            </a:extLst>
          </p:cNvPr>
          <p:cNvSpPr>
            <a:spLocks noGrp="1"/>
          </p:cNvSpPr>
          <p:nvPr>
            <p:ph type="sldNum" sz="quarter" idx="5"/>
          </p:nvPr>
        </p:nvSpPr>
        <p:spPr/>
        <p:txBody>
          <a:bodyPr/>
          <a:lstStyle/>
          <a:p>
            <a:fld id="{7611ECBE-6628-9345-9867-18A6BC7EE908}" type="slidenum">
              <a:rPr lang="en-US" smtClean="0"/>
              <a:t>1</a:t>
            </a:fld>
            <a:endParaRPr lang="en-US"/>
          </a:p>
        </p:txBody>
      </p:sp>
    </p:spTree>
    <p:extLst>
      <p:ext uri="{BB962C8B-B14F-4D97-AF65-F5344CB8AC3E}">
        <p14:creationId xmlns:p14="http://schemas.microsoft.com/office/powerpoint/2010/main" val="2108798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A3FEE-473A-A4F1-FDA1-FBF10FFA7B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67066B-8065-9D35-0B3E-F11FBA67A34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B7496CB-DA21-08F2-3506-8D0BE52B7CDB}"/>
              </a:ext>
            </a:extLst>
          </p:cNvPr>
          <p:cNvSpPr>
            <a:spLocks noGrp="1"/>
          </p:cNvSpPr>
          <p:nvPr>
            <p:ph type="body" idx="1"/>
          </p:nvPr>
        </p:nvSpPr>
        <p:spPr/>
        <p:txBody>
          <a:bodyPr/>
          <a:lstStyle/>
          <a:p>
            <a:r>
              <a:rPr lang="en-US" dirty="0"/>
              <a:t>AI practitioners now need tools and practices that can operationalize responsible AI practices, so they can keep up with changes.</a:t>
            </a:r>
          </a:p>
          <a:p>
            <a:r>
              <a:rPr lang="en-US" dirty="0"/>
              <a:t>Data scientists need ways to debug their models to make sure they work in a fair, reliable and safe manner.</a:t>
            </a:r>
          </a:p>
          <a:p>
            <a:r>
              <a:rPr lang="en-US" dirty="0"/>
              <a:t>Decision makers need to understand why AI decisions were made, so they can make informed decisions to get desirable outcomes</a:t>
            </a:r>
          </a:p>
          <a:p>
            <a:r>
              <a:rPr lang="en-US" dirty="0"/>
              <a:t>Application developers need to ensure they can quickly identify and mitigate issues at scale, to preserve user trust</a:t>
            </a:r>
          </a:p>
        </p:txBody>
      </p:sp>
      <p:sp>
        <p:nvSpPr>
          <p:cNvPr id="4" name="Slide Number Placeholder 3">
            <a:extLst>
              <a:ext uri="{FF2B5EF4-FFF2-40B4-BE49-F238E27FC236}">
                <a16:creationId xmlns:a16="http://schemas.microsoft.com/office/drawing/2014/main" id="{4774A349-D66C-30F9-CC34-C0AA8895B792}"/>
              </a:ext>
            </a:extLst>
          </p:cNvPr>
          <p:cNvSpPr>
            <a:spLocks noGrp="1"/>
          </p:cNvSpPr>
          <p:nvPr>
            <p:ph type="sldNum" sz="quarter" idx="5"/>
          </p:nvPr>
        </p:nvSpPr>
        <p:spPr/>
        <p:txBody>
          <a:bodyPr/>
          <a:lstStyle/>
          <a:p>
            <a:fld id="{7611ECBE-6628-9345-9867-18A6BC7EE908}" type="slidenum">
              <a:rPr lang="en-US" smtClean="0"/>
              <a:t>10</a:t>
            </a:fld>
            <a:endParaRPr lang="en-US"/>
          </a:p>
        </p:txBody>
      </p:sp>
    </p:spTree>
    <p:extLst>
      <p:ext uri="{BB962C8B-B14F-4D97-AF65-F5344CB8AC3E}">
        <p14:creationId xmlns:p14="http://schemas.microsoft.com/office/powerpoint/2010/main" val="2242381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D2F5D-7C87-5C0F-F84C-DB0D693CDD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A48909-26E5-C2D4-CC13-97FCBDF2967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2F352DB-9DE6-D9F2-DFD0-4673657910BB}"/>
              </a:ext>
            </a:extLst>
          </p:cNvPr>
          <p:cNvSpPr>
            <a:spLocks noGrp="1"/>
          </p:cNvSpPr>
          <p:nvPr>
            <p:ph type="body" idx="1"/>
          </p:nvPr>
        </p:nvSpPr>
        <p:spPr/>
        <p:txBody>
          <a:bodyPr/>
          <a:lstStyle/>
          <a:p>
            <a:r>
              <a:rPr lang="en-US" dirty="0"/>
              <a:t>To support this, Microsoft did 3 things:</a:t>
            </a:r>
          </a:p>
          <a:p>
            <a:r>
              <a:rPr lang="en-US" dirty="0"/>
              <a:t> - Define Responsible AI Principles that guide the approach to assessing, developing &amp; deploying AI systems safely, reliably, and ethically.</a:t>
            </a:r>
          </a:p>
          <a:p>
            <a:r>
              <a:rPr lang="en-US" dirty="0"/>
              <a:t> - Created an open-source Toolbox that brings together an integrated collection of open-source tools (from Microsoft + Community) for operationalizing it.</a:t>
            </a:r>
          </a:p>
          <a:p>
            <a:r>
              <a:rPr lang="en-US" dirty="0"/>
              <a:t> - Developed a Responsible AI Dashboard to provide a single pane of glass for holistic assessment of your deployed model, using these tools</a:t>
            </a:r>
          </a:p>
          <a:p>
            <a:endParaRPr lang="en-US" dirty="0"/>
          </a:p>
        </p:txBody>
      </p:sp>
      <p:sp>
        <p:nvSpPr>
          <p:cNvPr id="4" name="Slide Number Placeholder 3">
            <a:extLst>
              <a:ext uri="{FF2B5EF4-FFF2-40B4-BE49-F238E27FC236}">
                <a16:creationId xmlns:a16="http://schemas.microsoft.com/office/drawing/2014/main" id="{694AB685-0F45-BF49-A63F-67F5F964FF32}"/>
              </a:ext>
            </a:extLst>
          </p:cNvPr>
          <p:cNvSpPr>
            <a:spLocks noGrp="1"/>
          </p:cNvSpPr>
          <p:nvPr>
            <p:ph type="sldNum" sz="quarter" idx="5"/>
          </p:nvPr>
        </p:nvSpPr>
        <p:spPr/>
        <p:txBody>
          <a:bodyPr/>
          <a:lstStyle/>
          <a:p>
            <a:fld id="{7611ECBE-6628-9345-9867-18A6BC7EE908}" type="slidenum">
              <a:rPr lang="en-US" smtClean="0"/>
              <a:t>11</a:t>
            </a:fld>
            <a:endParaRPr lang="en-US"/>
          </a:p>
        </p:txBody>
      </p:sp>
    </p:spTree>
    <p:extLst>
      <p:ext uri="{BB962C8B-B14F-4D97-AF65-F5344CB8AC3E}">
        <p14:creationId xmlns:p14="http://schemas.microsoft.com/office/powerpoint/2010/main" val="2999751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8AC1E-B428-7B48-0C0D-93F5B72695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BF010E-07CD-9AE8-0142-9D61A28EAB1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A2A9FEB-532B-0A8C-5271-97D31D45C187}"/>
              </a:ext>
            </a:extLst>
          </p:cNvPr>
          <p:cNvSpPr>
            <a:spLocks noGrp="1"/>
          </p:cNvSpPr>
          <p:nvPr>
            <p:ph type="body" idx="1"/>
          </p:nvPr>
        </p:nvSpPr>
        <p:spPr/>
        <p:txBody>
          <a:bodyPr/>
          <a:lstStyle/>
          <a:p>
            <a:r>
              <a:rPr lang="en-US" dirty="0"/>
              <a:t>This animated explained walks through </a:t>
            </a:r>
          </a:p>
        </p:txBody>
      </p:sp>
      <p:sp>
        <p:nvSpPr>
          <p:cNvPr id="4" name="Slide Number Placeholder 3">
            <a:extLst>
              <a:ext uri="{FF2B5EF4-FFF2-40B4-BE49-F238E27FC236}">
                <a16:creationId xmlns:a16="http://schemas.microsoft.com/office/drawing/2014/main" id="{1FD3797B-CC9B-A24B-0756-638595FB4C40}"/>
              </a:ext>
            </a:extLst>
          </p:cNvPr>
          <p:cNvSpPr>
            <a:spLocks noGrp="1"/>
          </p:cNvSpPr>
          <p:nvPr>
            <p:ph type="sldNum" sz="quarter" idx="5"/>
          </p:nvPr>
        </p:nvSpPr>
        <p:spPr/>
        <p:txBody>
          <a:bodyPr/>
          <a:lstStyle/>
          <a:p>
            <a:fld id="{7611ECBE-6628-9345-9867-18A6BC7EE908}" type="slidenum">
              <a:rPr lang="en-US" smtClean="0"/>
              <a:t>12</a:t>
            </a:fld>
            <a:endParaRPr lang="en-US"/>
          </a:p>
        </p:txBody>
      </p:sp>
    </p:spTree>
    <p:extLst>
      <p:ext uri="{BB962C8B-B14F-4D97-AF65-F5344CB8AC3E}">
        <p14:creationId xmlns:p14="http://schemas.microsoft.com/office/powerpoint/2010/main" val="946143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38F0A-4DCE-FE63-CEDB-41A57ACABC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56A04E-D568-B1EC-4F66-E65C1A3C7ED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47467C6-8D66-F4B9-8D41-2444548F0E7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37ABADE-8D92-560C-DD45-4753CBC399C7}"/>
              </a:ext>
            </a:extLst>
          </p:cNvPr>
          <p:cNvSpPr>
            <a:spLocks noGrp="1"/>
          </p:cNvSpPr>
          <p:nvPr>
            <p:ph type="sldNum" sz="quarter" idx="5"/>
          </p:nvPr>
        </p:nvSpPr>
        <p:spPr/>
        <p:txBody>
          <a:bodyPr/>
          <a:lstStyle/>
          <a:p>
            <a:fld id="{7611ECBE-6628-9345-9867-18A6BC7EE908}" type="slidenum">
              <a:rPr lang="en-US" smtClean="0"/>
              <a:t>13</a:t>
            </a:fld>
            <a:endParaRPr lang="en-US"/>
          </a:p>
        </p:txBody>
      </p:sp>
    </p:spTree>
    <p:extLst>
      <p:ext uri="{BB962C8B-B14F-4D97-AF65-F5344CB8AC3E}">
        <p14:creationId xmlns:p14="http://schemas.microsoft.com/office/powerpoint/2010/main" val="1367522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379F9-6B01-DB69-95F1-4814CDA054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CC271-44FC-CDDE-762D-D96E1E5CBDC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C805CC8-3D2E-C3D7-4571-B3C96DB98AE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BC66868-013D-8468-71C5-7227E00F9D82}"/>
              </a:ext>
            </a:extLst>
          </p:cNvPr>
          <p:cNvSpPr>
            <a:spLocks noGrp="1"/>
          </p:cNvSpPr>
          <p:nvPr>
            <p:ph type="sldNum" sz="quarter" idx="5"/>
          </p:nvPr>
        </p:nvSpPr>
        <p:spPr/>
        <p:txBody>
          <a:bodyPr/>
          <a:lstStyle/>
          <a:p>
            <a:fld id="{7611ECBE-6628-9345-9867-18A6BC7EE908}" type="slidenum">
              <a:rPr lang="en-US" smtClean="0"/>
              <a:t>14</a:t>
            </a:fld>
            <a:endParaRPr lang="en-US"/>
          </a:p>
        </p:txBody>
      </p:sp>
    </p:spTree>
    <p:extLst>
      <p:ext uri="{BB962C8B-B14F-4D97-AF65-F5344CB8AC3E}">
        <p14:creationId xmlns:p14="http://schemas.microsoft.com/office/powerpoint/2010/main" val="2892808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B12A6-F74F-207C-14DF-E1A88F69C5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96714-3D90-43AD-35D2-1F6B1D49E2A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0DE72BF-4715-A943-218B-386E9655C1D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92CBA8F-03B3-113E-B127-438B49F6D280}"/>
              </a:ext>
            </a:extLst>
          </p:cNvPr>
          <p:cNvSpPr>
            <a:spLocks noGrp="1"/>
          </p:cNvSpPr>
          <p:nvPr>
            <p:ph type="sldNum" sz="quarter" idx="5"/>
          </p:nvPr>
        </p:nvSpPr>
        <p:spPr/>
        <p:txBody>
          <a:bodyPr/>
          <a:lstStyle/>
          <a:p>
            <a:fld id="{7611ECBE-6628-9345-9867-18A6BC7EE908}" type="slidenum">
              <a:rPr lang="en-US" smtClean="0"/>
              <a:t>15</a:t>
            </a:fld>
            <a:endParaRPr lang="en-US"/>
          </a:p>
        </p:txBody>
      </p:sp>
    </p:spTree>
    <p:extLst>
      <p:ext uri="{BB962C8B-B14F-4D97-AF65-F5344CB8AC3E}">
        <p14:creationId xmlns:p14="http://schemas.microsoft.com/office/powerpoint/2010/main" val="3574899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53008-AEDD-12A9-7248-EA0EBBC4A6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566B71-D928-375A-9FA5-A133DAB66EC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5876AD5-60F4-2856-0BD5-82B0743D624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7D6E6F-4309-EBEC-D71B-C6A07F9C077E}"/>
              </a:ext>
            </a:extLst>
          </p:cNvPr>
          <p:cNvSpPr>
            <a:spLocks noGrp="1"/>
          </p:cNvSpPr>
          <p:nvPr>
            <p:ph type="sldNum" sz="quarter" idx="5"/>
          </p:nvPr>
        </p:nvSpPr>
        <p:spPr/>
        <p:txBody>
          <a:bodyPr/>
          <a:lstStyle/>
          <a:p>
            <a:fld id="{7611ECBE-6628-9345-9867-18A6BC7EE908}" type="slidenum">
              <a:rPr lang="en-US" smtClean="0"/>
              <a:t>16</a:t>
            </a:fld>
            <a:endParaRPr lang="en-US"/>
          </a:p>
        </p:txBody>
      </p:sp>
    </p:spTree>
    <p:extLst>
      <p:ext uri="{BB962C8B-B14F-4D97-AF65-F5344CB8AC3E}">
        <p14:creationId xmlns:p14="http://schemas.microsoft.com/office/powerpoint/2010/main" val="14683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62C9C-21ED-AB41-4527-016752C28D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1403CF-37AA-5886-01DE-037EB464982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C935CF3-81B5-64E0-24F5-AC036289589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A1C54E6-EE42-923F-A995-D3C84F21C68A}"/>
              </a:ext>
            </a:extLst>
          </p:cNvPr>
          <p:cNvSpPr>
            <a:spLocks noGrp="1"/>
          </p:cNvSpPr>
          <p:nvPr>
            <p:ph type="sldNum" sz="quarter" idx="5"/>
          </p:nvPr>
        </p:nvSpPr>
        <p:spPr/>
        <p:txBody>
          <a:bodyPr/>
          <a:lstStyle/>
          <a:p>
            <a:fld id="{7611ECBE-6628-9345-9867-18A6BC7EE908}" type="slidenum">
              <a:rPr lang="en-US" smtClean="0"/>
              <a:t>17</a:t>
            </a:fld>
            <a:endParaRPr lang="en-US"/>
          </a:p>
        </p:txBody>
      </p:sp>
    </p:spTree>
    <p:extLst>
      <p:ext uri="{BB962C8B-B14F-4D97-AF65-F5344CB8AC3E}">
        <p14:creationId xmlns:p14="http://schemas.microsoft.com/office/powerpoint/2010/main" val="3569483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EFD88-A1A9-C2D5-F92B-3B238A21C4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CDD5A-917E-318F-DD0B-D6B40190915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5BB1179-D9EB-B291-E4FE-03C5F529AC9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FE76F4-68DB-5D28-A251-A8FA0F48C427}"/>
              </a:ext>
            </a:extLst>
          </p:cNvPr>
          <p:cNvSpPr>
            <a:spLocks noGrp="1"/>
          </p:cNvSpPr>
          <p:nvPr>
            <p:ph type="sldNum" sz="quarter" idx="5"/>
          </p:nvPr>
        </p:nvSpPr>
        <p:spPr/>
        <p:txBody>
          <a:bodyPr/>
          <a:lstStyle/>
          <a:p>
            <a:fld id="{7611ECBE-6628-9345-9867-18A6BC7EE908}" type="slidenum">
              <a:rPr lang="en-US" smtClean="0"/>
              <a:t>18</a:t>
            </a:fld>
            <a:endParaRPr lang="en-US"/>
          </a:p>
        </p:txBody>
      </p:sp>
    </p:spTree>
    <p:extLst>
      <p:ext uri="{BB962C8B-B14F-4D97-AF65-F5344CB8AC3E}">
        <p14:creationId xmlns:p14="http://schemas.microsoft.com/office/powerpoint/2010/main" val="1211360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862B0-86BA-79FB-CAE5-B51D3C7DF4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CD05B0-56AB-BBA8-6A91-A9046411B05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2A9E62D-FFEE-415D-3A83-97B17E98550B}"/>
              </a:ext>
            </a:extLst>
          </p:cNvPr>
          <p:cNvSpPr>
            <a:spLocks noGrp="1"/>
          </p:cNvSpPr>
          <p:nvPr>
            <p:ph type="body" idx="1"/>
          </p:nvPr>
        </p:nvSpPr>
        <p:spPr/>
        <p:txBody>
          <a:bodyPr>
            <a:normAutofit/>
          </a:bodyPr>
          <a:lstStyle/>
          <a:p>
            <a:r>
              <a:rPr lang="en-US" dirty="0"/>
              <a:t>Welcome to the Learn Session for the Responsible AI Dashboard. This is our agenda for today.</a:t>
            </a:r>
            <a:br>
              <a:rPr lang="en-US" dirty="0"/>
            </a:br>
            <a:br>
              <a:rPr lang="en-US" dirty="0"/>
            </a:br>
            <a:r>
              <a:rPr lang="en-US" dirty="0"/>
              <a:t>The Learn Module is designed for 20 minutes of “concepts” and 45 minutes of “lab”</a:t>
            </a:r>
          </a:p>
          <a:p>
            <a:r>
              <a:rPr lang="en-US" dirty="0"/>
              <a:t>In the workshop format, we can follow this agenda to ensure attendees complete the lab within an hour.</a:t>
            </a:r>
          </a:p>
          <a:p>
            <a:endParaRPr lang="en-US" dirty="0"/>
          </a:p>
          <a:p>
            <a:pPr marL="228600" indent="-228600">
              <a:buAutoNum type="arabicPeriod"/>
            </a:pPr>
            <a:r>
              <a:rPr lang="en-US" dirty="0"/>
              <a:t>[5 mins] Start the Lab Preparation early before reviewing concepts.  Lab setup takes 10 minutes, so we can use that time to review concepts.</a:t>
            </a:r>
          </a:p>
          <a:p>
            <a:pPr marL="228600" indent="-228600">
              <a:buAutoNum type="arabicPeriod"/>
            </a:pPr>
            <a:r>
              <a:rPr lang="en-US" dirty="0"/>
              <a:t>[10 mins] Review Concepts while attendees wait for setup to complete. Use the 2-minute video, or walk through the slides and explain them</a:t>
            </a:r>
          </a:p>
          <a:p>
            <a:pPr marL="228600" indent="-228600">
              <a:buAutoNum type="arabicPeriod"/>
            </a:pPr>
            <a:r>
              <a:rPr lang="en-US" dirty="0"/>
              <a:t>[35 mins] Let attendees get back to their Labs and complete the exercises on their own.</a:t>
            </a:r>
          </a:p>
          <a:p>
            <a:pPr marL="228600" indent="-228600">
              <a:buAutoNum type="arabicPeriod"/>
            </a:pPr>
            <a:r>
              <a:rPr lang="en-US" dirty="0"/>
              <a:t>[5 mins] Do the knowledge check to review understanding – or use time for Q&amp;A or extra buffer</a:t>
            </a:r>
          </a:p>
          <a:p>
            <a:pPr marL="228600" indent="-228600">
              <a:buAutoNum type="arabicPeriod"/>
            </a:pPr>
            <a:r>
              <a:rPr lang="en-US" dirty="0"/>
              <a:t>[5 mins] Wrap-up and provide badges, resources</a:t>
            </a:r>
          </a:p>
        </p:txBody>
      </p:sp>
      <p:sp>
        <p:nvSpPr>
          <p:cNvPr id="4" name="Slide Number Placeholder 3">
            <a:extLst>
              <a:ext uri="{FF2B5EF4-FFF2-40B4-BE49-F238E27FC236}">
                <a16:creationId xmlns:a16="http://schemas.microsoft.com/office/drawing/2014/main" id="{6BC6CA9E-6B62-3A38-1F5D-6AE6E28423EF}"/>
              </a:ext>
            </a:extLst>
          </p:cNvPr>
          <p:cNvSpPr>
            <a:spLocks noGrp="1"/>
          </p:cNvSpPr>
          <p:nvPr>
            <p:ph type="sldNum" sz="quarter" idx="10"/>
          </p:nvPr>
        </p:nvSpPr>
        <p:spPr/>
        <p:txBody>
          <a:bodyPr/>
          <a:lstStyle/>
          <a:p>
            <a:fld id="{6101C5E1-D8E9-464D-A93E-CE21651935A7}" type="slidenum">
              <a:rPr lang="en-US" smtClean="0"/>
              <a:t>19</a:t>
            </a:fld>
            <a:endParaRPr lang="en-US"/>
          </a:p>
        </p:txBody>
      </p:sp>
    </p:spTree>
    <p:extLst>
      <p:ext uri="{BB962C8B-B14F-4D97-AF65-F5344CB8AC3E}">
        <p14:creationId xmlns:p14="http://schemas.microsoft.com/office/powerpoint/2010/main" val="1644228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3200"/>
              <a:t>Hello and welcome to this Learn Live Session.</a:t>
            </a:r>
          </a:p>
          <a:p>
            <a:endParaRPr lang="en-US" sz="3200"/>
          </a:p>
          <a:p>
            <a:r>
              <a:rPr lang="en-US" sz="3200"/>
              <a:t> Today we are going to learn how you can train a model and debug it for compliance with the Responsible AI principles – using the Responsible AI Dashboard integration in Azure Machine Learning Studio.</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1/18/24 8:29 AM</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4175752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FDC05-70FB-533C-A5DF-8B004F382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31E7E1-697E-0171-7FD1-09A257CB64C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03F59EB-4204-F7BD-34EE-25696058A9E1}"/>
              </a:ext>
            </a:extLst>
          </p:cNvPr>
          <p:cNvSpPr>
            <a:spLocks noGrp="1"/>
          </p:cNvSpPr>
          <p:nvPr>
            <p:ph type="body" idx="1"/>
          </p:nvPr>
        </p:nvSpPr>
        <p:spPr/>
        <p:txBody>
          <a:bodyPr>
            <a:normAutofit/>
          </a:bodyPr>
          <a:lstStyle/>
          <a:p>
            <a:r>
              <a:rPr lang="en-US"/>
              <a:t>In the lab later in this module, we'll be using the UCI hospital diabetes dataset to train a classification model using the Scikit-Learn framework. The model will predict whether or not a diabetic patient will be readmitted back to a hospital within 30 days of being discharged.</a:t>
            </a:r>
          </a:p>
          <a:p>
            <a:pPr>
              <a:spcBef>
                <a:spcPct val="43750"/>
              </a:spcBef>
              <a:spcAft>
                <a:spcPct val="43750"/>
              </a:spcAft>
            </a:pPr>
            <a:endParaRPr lang="en-US">
              <a:cs typeface="Calibri"/>
            </a:endParaRPr>
          </a:p>
          <a:p>
            <a:endParaRPr lang="en-US">
              <a:cs typeface="Arial" pitchFamily="34" charset="0"/>
            </a:endParaRPr>
          </a:p>
          <a:p>
            <a:pPr>
              <a:spcBef>
                <a:spcPct val="43750"/>
              </a:spcBef>
              <a:spcAft>
                <a:spcPct val="43750"/>
              </a:spcAft>
            </a:pPr>
            <a:endParaRPr>
              <a:cs typeface="Calibri"/>
            </a:endParaRPr>
          </a:p>
          <a:p>
            <a:endParaRPr lang="en-US">
              <a:cs typeface="Arial" pitchFamily="34" charset="0"/>
            </a:endParaRPr>
          </a:p>
          <a:p>
            <a:pPr>
              <a:spcBef>
                <a:spcPct val="43750"/>
              </a:spcBef>
              <a:spcAft>
                <a:spcPct val="43750"/>
              </a:spcAft>
            </a:pPr>
            <a:endParaRPr lang="en-US">
              <a:cs typeface="Calibri"/>
            </a:endParaRPr>
          </a:p>
        </p:txBody>
      </p:sp>
      <p:sp>
        <p:nvSpPr>
          <p:cNvPr id="4" name="Slide Number Placeholder 3">
            <a:extLst>
              <a:ext uri="{FF2B5EF4-FFF2-40B4-BE49-F238E27FC236}">
                <a16:creationId xmlns:a16="http://schemas.microsoft.com/office/drawing/2014/main" id="{1124A409-D573-3361-03F4-8246114DED06}"/>
              </a:ext>
            </a:extLst>
          </p:cNvPr>
          <p:cNvSpPr>
            <a:spLocks noGrp="1"/>
          </p:cNvSpPr>
          <p:nvPr>
            <p:ph type="sldNum" sz="quarter" idx="10"/>
          </p:nvPr>
        </p:nvSpPr>
        <p:spPr/>
        <p:txBody>
          <a:bodyPr/>
          <a:lstStyle/>
          <a:p>
            <a:fld id="{6101C5E1-D8E9-464D-A93E-CE21651935A7}" type="slidenum">
              <a:rPr lang="en-US" smtClean="0"/>
              <a:t>20</a:t>
            </a:fld>
            <a:endParaRPr lang="en-US"/>
          </a:p>
        </p:txBody>
      </p:sp>
    </p:spTree>
    <p:extLst>
      <p:ext uri="{BB962C8B-B14F-4D97-AF65-F5344CB8AC3E}">
        <p14:creationId xmlns:p14="http://schemas.microsoft.com/office/powerpoint/2010/main" val="1973601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4201A-5327-5381-1CE7-DE30FA3DF7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E7791F-8578-6F63-A496-1015471B815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904B602-699F-65A0-0C09-7F7577AB39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13950DA-863D-312B-9389-848A39513B18}"/>
              </a:ext>
            </a:extLst>
          </p:cNvPr>
          <p:cNvSpPr>
            <a:spLocks noGrp="1"/>
          </p:cNvSpPr>
          <p:nvPr>
            <p:ph type="sldNum" sz="quarter" idx="5"/>
          </p:nvPr>
        </p:nvSpPr>
        <p:spPr/>
        <p:txBody>
          <a:bodyPr/>
          <a:lstStyle/>
          <a:p>
            <a:fld id="{E4A0AC24-B9CA-4B1F-BA52-A23C2E181A57}" type="slidenum">
              <a:rPr lang="en-US" smtClean="0"/>
              <a:t>21</a:t>
            </a:fld>
            <a:endParaRPr lang="en-US"/>
          </a:p>
        </p:txBody>
      </p:sp>
    </p:spTree>
    <p:extLst>
      <p:ext uri="{BB962C8B-B14F-4D97-AF65-F5344CB8AC3E}">
        <p14:creationId xmlns:p14="http://schemas.microsoft.com/office/powerpoint/2010/main" val="2808793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CC735-9D07-CC63-856C-E47E41A392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6E2F81-3B67-936F-AB57-C74D1E12F3B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587B157-42A5-AE1F-FF78-4B38C00280D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AB0659-679F-18AB-9FC0-61A8AF11AF51}"/>
              </a:ext>
            </a:extLst>
          </p:cNvPr>
          <p:cNvSpPr>
            <a:spLocks noGrp="1"/>
          </p:cNvSpPr>
          <p:nvPr>
            <p:ph type="sldNum" sz="quarter" idx="5"/>
          </p:nvPr>
        </p:nvSpPr>
        <p:spPr/>
        <p:txBody>
          <a:bodyPr/>
          <a:lstStyle/>
          <a:p>
            <a:fld id="{E4A0AC24-B9CA-4B1F-BA52-A23C2E181A57}" type="slidenum">
              <a:rPr lang="en-US" smtClean="0"/>
              <a:t>22</a:t>
            </a:fld>
            <a:endParaRPr lang="en-US"/>
          </a:p>
        </p:txBody>
      </p:sp>
    </p:spTree>
    <p:extLst>
      <p:ext uri="{BB962C8B-B14F-4D97-AF65-F5344CB8AC3E}">
        <p14:creationId xmlns:p14="http://schemas.microsoft.com/office/powerpoint/2010/main" val="3557548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56E6E-224D-80A0-0F0C-58D0BD75BF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90DB51-AF4D-C70A-A475-564605A69B6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80396E9-D5F6-3A04-41BE-1C0B03D8D8EB}"/>
              </a:ext>
            </a:extLst>
          </p:cNvPr>
          <p:cNvSpPr>
            <a:spLocks noGrp="1"/>
          </p:cNvSpPr>
          <p:nvPr>
            <p:ph type="body" idx="1"/>
          </p:nvPr>
        </p:nvSpPr>
        <p:spPr/>
        <p:txBody>
          <a:bodyPr>
            <a:normAutofit fontScale="40000" lnSpcReduction="20000"/>
          </a:bodyPr>
          <a:lstStyle/>
          <a:p>
            <a:pPr marL="0" marR="0" fontAlgn="base"/>
            <a:r>
              <a:rPr lang="en-US" sz="1800">
                <a:solidFill>
                  <a:srgbClr val="000000"/>
                </a:solidFill>
                <a:effectLst/>
                <a:latin typeface="Calibri" panose="020F0502020204030204" pitchFamily="34" charset="0"/>
                <a:ea typeface="Times New Roman" panose="02020603050405020304" pitchFamily="18" charset="0"/>
              </a:rPr>
              <a:t>The overall performance metrics such as classification’s accuracy, precision, recall or FI scores are good proxies to help you build trust with your model.  However, further analysis and assessment is needed. </a:t>
            </a:r>
            <a:endParaRPr lang="en-US" sz="1800">
              <a:effectLst/>
              <a:latin typeface="Times New Roman" panose="02020603050405020304" pitchFamily="18" charset="0"/>
              <a:ea typeface="Times New Roman" panose="02020603050405020304" pitchFamily="18" charset="0"/>
            </a:endParaRPr>
          </a:p>
          <a:p>
            <a:pPr marL="0" marR="0" fontAlgn="base"/>
            <a:r>
              <a:rPr lang="en-US" sz="1800">
                <a:solidFill>
                  <a:srgbClr val="000000"/>
                </a:solidFill>
                <a:effectLst/>
                <a:latin typeface="Calibri" panose="020F0502020204030204" pitchFamily="34" charset="0"/>
                <a:ea typeface="Times New Roman" panose="02020603050405020304" pitchFamily="18" charset="0"/>
              </a:rPr>
              <a:t>Errors are often not distributed uniformly in your underlying dataset. For instance, you may get an 89% model accuracy, but you might discover that when you dive deeper, you realize that there are different regions of your data for which the model is failing 58% of the times.  That’s where having the Error Analysis tool is crucial.</a:t>
            </a:r>
          </a:p>
          <a:p>
            <a:pPr marL="0" marR="0" fontAlgn="base"/>
            <a:endParaRPr lang="en-US" sz="1800">
              <a:effectLst/>
              <a:latin typeface="Times New Roman" panose="02020603050405020304" pitchFamily="18" charset="0"/>
              <a:ea typeface="Times New Roman" panose="02020603050405020304" pitchFamily="18" charset="0"/>
            </a:endParaRPr>
          </a:p>
          <a:p>
            <a:pPr marL="342900" marR="0" lvl="0" indent="-342900" fontAlgn="base">
              <a:buFont typeface="Arial" panose="020B0604020202020204" pitchFamily="34" charset="0"/>
              <a:buChar char="•"/>
              <a:tabLst>
                <a:tab pos="457200" algn="l"/>
              </a:tabLst>
            </a:pPr>
            <a:r>
              <a:rPr lang="en-US" sz="1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Aggregated model performance metrics are not enough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fontAlgn="base">
              <a:buFont typeface="Arial" panose="020B0604020202020204" pitchFamily="34" charset="0"/>
              <a:buChar char="•"/>
              <a:tabLst>
                <a:tab pos="457200" algn="l"/>
              </a:tabLst>
            </a:pPr>
            <a:r>
              <a:rPr lang="en-US" sz="1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Errors not uniformly distributed in the dataset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fontAlgn="base">
              <a:buFont typeface="Arial" panose="020B0604020202020204" pitchFamily="34" charset="0"/>
              <a:buChar char="•"/>
              <a:tabLst>
                <a:tab pos="457200" algn="l"/>
              </a:tabLst>
            </a:pPr>
            <a:r>
              <a:rPr lang="en-US" sz="1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Different regions of the data may be causing the model to fail </a:t>
            </a:r>
          </a:p>
          <a:p>
            <a:pPr marL="0" marR="0" lvl="0" indent="0" fontAlgn="base">
              <a:buFont typeface="Arial" panose="020B0604020202020204" pitchFamily="34" charset="0"/>
              <a:buNone/>
              <a:tabLst>
                <a:tab pos="457200" algn="l"/>
              </a:tabLst>
            </a:pPr>
            <a:r>
              <a:rPr lang="en-US" sz="1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fontAlgn="base"/>
            <a:r>
              <a:rPr lang="en-US" sz="1800">
                <a:solidFill>
                  <a:srgbClr val="000000"/>
                </a:solidFill>
                <a:effectLst/>
                <a:latin typeface="Calibri" panose="020F0502020204030204" pitchFamily="34" charset="0"/>
                <a:ea typeface="Times New Roman" panose="02020603050405020304" pitchFamily="18" charset="0"/>
              </a:rPr>
              <a:t>Traditional performance metrics for machine learning models focus on calculations based on correct vs incorrect predictions. The aggregated accuracy scores or average error loss show how good the model is, but don't reveal conditions causing model errors. While the overall performance metrics such as classification accuracy, precision, recall or Mean Absolute Error (MAE) scores are good proxies to help you build trust with your model, they're insufficient in locating where in the data the model has inaccuracies. Often, model errors aren't distributed uniformly in your underlying dataset. For instance, if your model is 89% accurate, does that mean it's 89% fair as well?</a:t>
            </a:r>
            <a:endParaRPr lang="en-US" sz="1800">
              <a:effectLst/>
              <a:latin typeface="Times New Roman" panose="02020603050405020304" pitchFamily="18" charset="0"/>
              <a:ea typeface="Times New Roman" panose="02020603050405020304" pitchFamily="18" charset="0"/>
            </a:endParaRPr>
          </a:p>
          <a:p>
            <a:pPr marL="0" marR="0" fontAlgn="base"/>
            <a:r>
              <a:rPr lang="en-US" sz="1800">
                <a:solidFill>
                  <a:srgbClr val="000000"/>
                </a:solidFill>
                <a:effectLst/>
                <a:latin typeface="Calibri" panose="020F0502020204030204" pitchFamily="34" charset="0"/>
                <a:ea typeface="Times New Roman" panose="02020603050405020304" pitchFamily="18" charset="0"/>
              </a:rPr>
              <a:t>Model fairness and model accuracy aren't the same thing and must be considered. Unless you take a deep dive in the model error distribution, it would be challenging to discover the different regions of your data for where the model is failing 42% of the time (see the red region in diagram below). The consequence of having errors in certain data groups can lead to fairness or reliability issues. To illustrate, the data group with the high number of errors might contain sensitive features such as age, gender, disabilities, or ethnicity. Further analysis could reveal that the model has a high error rate with individuals with disabilities compared to ones without disabilities. So, it's essential to understand areas where the model is performing well or not, because the data regions where there are a high number of inaccuracies in your model might turn out to be an important data demographic you can't afford to ignore.</a:t>
            </a:r>
            <a:endParaRPr lang="en-US" sz="1800">
              <a:effectLst/>
              <a:latin typeface="Times New Roman" panose="02020603050405020304" pitchFamily="18" charset="0"/>
              <a:ea typeface="Times New Roman" panose="02020603050405020304" pitchFamily="18" charset="0"/>
            </a:endParaRPr>
          </a:p>
          <a:p>
            <a:pPr marL="0" marR="0" fontAlgn="base"/>
            <a:r>
              <a:rPr lang="en-US" sz="1800">
                <a:solidFill>
                  <a:srgbClr val="000000"/>
                </a:solidFill>
                <a:effectLst/>
                <a:latin typeface="Calibri" panose="020F0502020204030204" pitchFamily="34" charset="0"/>
                <a:ea typeface="Times New Roman" panose="02020603050405020304" pitchFamily="18" charset="0"/>
              </a:rPr>
              <a:t>This is where the error analysis component of Azure Machine Learning Responsible AI dashboard helps in identifying a model's error distribution across its test dataset. Throughout this module we'll be using the diabetes hospital readmission classification model scenario to learn and explain the responsible AI dashboard. Later in the lab, you'll train and create your own dashboard using the same dataset.</a:t>
            </a:r>
            <a:endParaRPr lang="en-US" sz="1800">
              <a:effectLst/>
              <a:latin typeface="Times New Roman" panose="02020603050405020304" pitchFamily="18" charset="0"/>
              <a:ea typeface="Times New Roman" panose="02020603050405020304" pitchFamily="18" charset="0"/>
            </a:endParaRPr>
          </a:p>
          <a:p>
            <a:pPr marL="0" marR="0" fontAlgn="base">
              <a:spcBef>
                <a:spcPts val="0"/>
              </a:spcBef>
              <a:spcAft>
                <a:spcPts val="0"/>
              </a:spcAft>
            </a:pPr>
            <a:r>
              <a:rPr lang="en-US" sz="1800">
                <a:solidFill>
                  <a:srgbClr val="000000"/>
                </a:solidFill>
                <a:effectLst/>
                <a:latin typeface="Calibri" panose="020F0502020204030204" pitchFamily="34" charset="0"/>
                <a:ea typeface="Times New Roman" panose="02020603050405020304" pitchFamily="18" charset="0"/>
              </a:rPr>
              <a:t>​</a:t>
            </a:r>
            <a:endParaRPr lang="en-US" sz="1800">
              <a:effectLst/>
              <a:latin typeface="Times New Roman" panose="02020603050405020304" pitchFamily="18" charset="0"/>
              <a:ea typeface="Times New Roman" panose="02020603050405020304" pitchFamily="18" charset="0"/>
            </a:endParaRPr>
          </a:p>
          <a:p>
            <a:r>
              <a:rPr lang="en-US" sz="1800" kern="100">
                <a:effectLst/>
                <a:latin typeface="Aptos" panose="020B0004020202020204" pitchFamily="34" charset="0"/>
                <a:ea typeface="Aptos" panose="020B0004020202020204" pitchFamily="34" charset="0"/>
                <a:cs typeface="Times New Roman" panose="02020603050405020304" pitchFamily="18" charset="0"/>
              </a:rPr>
              <a:t>  </a:t>
            </a:r>
            <a:endParaRPr/>
          </a:p>
        </p:txBody>
      </p:sp>
      <p:sp>
        <p:nvSpPr>
          <p:cNvPr id="4" name="Slide Number Placeholder 3">
            <a:extLst>
              <a:ext uri="{FF2B5EF4-FFF2-40B4-BE49-F238E27FC236}">
                <a16:creationId xmlns:a16="http://schemas.microsoft.com/office/drawing/2014/main" id="{6975FE83-E971-F68A-9E6B-6166098F7C1C}"/>
              </a:ext>
            </a:extLst>
          </p:cNvPr>
          <p:cNvSpPr>
            <a:spLocks noGrp="1"/>
          </p:cNvSpPr>
          <p:nvPr>
            <p:ph type="sldNum" sz="quarter" idx="10"/>
          </p:nvPr>
        </p:nvSpPr>
        <p:spPr/>
        <p:txBody>
          <a:bodyPr/>
          <a:lstStyle/>
          <a:p>
            <a:fld id="{6101C5E1-D8E9-464D-A93E-CE21651935A7}" type="slidenum">
              <a:rPr lang="en-US" smtClean="0"/>
              <a:t>23</a:t>
            </a:fld>
            <a:endParaRPr lang="en-US"/>
          </a:p>
        </p:txBody>
      </p:sp>
    </p:spTree>
    <p:extLst>
      <p:ext uri="{BB962C8B-B14F-4D97-AF65-F5344CB8AC3E}">
        <p14:creationId xmlns:p14="http://schemas.microsoft.com/office/powerpoint/2010/main" val="1891651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25000" lnSpcReduction="20000"/>
          </a:bodyPr>
          <a:lstStyle/>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The RAI dashboard gives users the ability to do comparative analysis to help shed light on how the model is performing with one subgroup of the dataset vs another. </a:t>
            </a:r>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For example, discovering that the model is more erroneous with one group or cohort that has sensitive features (e.g., patient race, gender, or age) can help expose potential unfairness the model may have. </a:t>
            </a:r>
          </a:p>
          <a:p>
            <a:pPr marL="0" marR="0">
              <a:lnSpc>
                <a:spcPct val="115000"/>
              </a:lnSpc>
              <a:spcBef>
                <a:spcPts val="0"/>
              </a:spcBef>
              <a:spcAft>
                <a:spcPts val="80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This provides the ability to do comparative analysis to discover how the model is performing with one cohort vs another.</a:t>
            </a:r>
          </a:p>
          <a:p>
            <a:pPr marL="0" marR="0">
              <a:lnSpc>
                <a:spcPct val="115000"/>
              </a:lnSpc>
              <a:spcBef>
                <a:spcPts val="0"/>
              </a:spcBef>
              <a:spcAft>
                <a:spcPts val="80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Disparity in model performance</a:t>
            </a:r>
            <a:r>
              <a:rPr lang="en-US" sz="1800" kern="100">
                <a:effectLst/>
                <a:latin typeface="Aptos" panose="020B0004020202020204" pitchFamily="34" charset="0"/>
                <a:ea typeface="Aptos" panose="020B0004020202020204" pitchFamily="34" charset="0"/>
                <a:cs typeface="Times New Roman" panose="02020603050405020304" pitchFamily="18" charset="0"/>
              </a:rPr>
              <a:t>: These sets of metrics calculate the disparity (difference) in the values of the selected performance metric across subgroups of data. Here are a few examples:</a:t>
            </a:r>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•Disparity in accuracy rate</a:t>
            </a:r>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•Disparity in error rate</a:t>
            </a:r>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•Disparity in precision</a:t>
            </a:r>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•Disparity in recall</a:t>
            </a:r>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•Disparity in mean absolute error (MAE)</a:t>
            </a:r>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For example, the accuracy maybe be 84%, but the recall is 40%.   The recall will show the percentage rate of that the model made, which were correct.  So, you can see that there is a disparity or inconsistency between accuracy and recall, so the model is not reliable.</a:t>
            </a:r>
          </a:p>
          <a:p>
            <a:pPr marL="0" marR="0">
              <a:lnSpc>
                <a:spcPct val="115000"/>
              </a:lnSpc>
              <a:spcBef>
                <a:spcPts val="0"/>
              </a:spcBef>
              <a:spcAft>
                <a:spcPts val="80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Comparative analysis shines a light on how models are performing for one subgroup of the dataset versus another. One of the advantages is that the model overview component of the Responsible AI dashboard isn't just reliant on high-level numeric calculations on datasets, it dives down to the data features as well. This is especially important when one cohort has certain unique characteristics compared to another cohort. For instance, discovering that the model is more erroneous with a cohort that has sensitive features such as race, gender, age, religion, political affiliation etc.) can help expose potential unfairness.</a:t>
            </a:r>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The model overview component provides a comprehensive set of performance and fairness metrics for evaluating your model, along with key performance disparity metrics along specified features and dataset cohorts.</a:t>
            </a:r>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The Model Overview component within the Responsible AI dashboard helps analyze model performance metric disparities across different data cohorts that the user creates.</a:t>
            </a:r>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Model fairness is quantified through disparity metrics during the analysis process.</a:t>
            </a:r>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endParaRPr>
              <a:cs typeface="Calibri"/>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40000" lnSpcReduction="20000"/>
          </a:bodyPr>
          <a:lstStyle/>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The Azure Responsible AI dashboard includes a Data Analysis section for users to be able to explore and understand the dataset distributions and statistics. It provides an interactive user interface (UI) to enable users to visualize datasets based on the predicted and actual outcomes, error groups, and specific features. This is useful for ML professionals to be able to debug and identify issues of data over- and under-representation and to see how data is clustered in the dataset. As a result, they can understand the root cause of errors and any fairness issues introduced via data imbalances or lack of representation of a particular data group.</a:t>
            </a:r>
          </a:p>
          <a:p>
            <a:pPr marL="342900" marR="0" lvl="0" indent="-342900">
              <a:lnSpc>
                <a:spcPct val="115000"/>
              </a:lnSpc>
              <a:spcBef>
                <a:spcPts val="0"/>
              </a:spcBef>
              <a:spcAft>
                <a:spcPts val="800"/>
              </a:spcAft>
              <a:buFont typeface="Arial" panose="020B0604020202020204" pitchFamily="34" charset="0"/>
              <a:buChar char="•"/>
              <a:tabLst>
                <a:tab pos="457200" algn="l"/>
              </a:tabLst>
            </a:pPr>
            <a:r>
              <a:rPr lang="en-US" sz="1800" b="1" kern="100">
                <a:effectLst/>
                <a:latin typeface="Aptos" panose="020B0004020202020204" pitchFamily="34" charset="0"/>
                <a:ea typeface="Aptos" panose="020B0004020202020204" pitchFamily="34" charset="0"/>
                <a:cs typeface="Times New Roman" panose="02020603050405020304" pitchFamily="18" charset="0"/>
              </a:rPr>
              <a:t>Overrepresented or Underrepresented data </a:t>
            </a:r>
            <a:r>
              <a:rPr lang="en-US" sz="1800" kern="100">
                <a:effectLst/>
                <a:latin typeface="Aptos" panose="020B0004020202020204" pitchFamily="34" charset="0"/>
                <a:ea typeface="Aptos" panose="020B0004020202020204" pitchFamily="34" charset="0"/>
                <a:cs typeface="Times New Roman" panose="02020603050405020304" pitchFamily="18" charset="0"/>
              </a:rPr>
              <a:t>This leads to data biases causing the model to have fairness, inclusiveness, safety, or reliability issues.</a:t>
            </a:r>
          </a:p>
          <a:p>
            <a:pPr marL="342900" marR="0" lvl="0" indent="-342900">
              <a:lnSpc>
                <a:spcPct val="115000"/>
              </a:lnSpc>
              <a:spcBef>
                <a:spcPts val="0"/>
              </a:spcBef>
              <a:spcAft>
                <a:spcPts val="800"/>
              </a:spcAft>
              <a:buFont typeface="Arial" panose="020B0604020202020204" pitchFamily="34" charset="0"/>
              <a:buChar char="•"/>
              <a:tabLst>
                <a:tab pos="457200" algn="l"/>
              </a:tabLst>
            </a:pPr>
            <a:r>
              <a:rPr lang="en-US" sz="1800" b="1" kern="100">
                <a:effectLst/>
                <a:latin typeface="Aptos" panose="020B0004020202020204" pitchFamily="34" charset="0"/>
                <a:ea typeface="Aptos" panose="020B0004020202020204" pitchFamily="34" charset="0"/>
                <a:cs typeface="Times New Roman" panose="02020603050405020304" pitchFamily="18" charset="0"/>
              </a:rPr>
              <a:t>Data quality </a:t>
            </a:r>
            <a:r>
              <a:rPr lang="en-US" sz="1800" kern="100">
                <a:effectLst/>
                <a:latin typeface="Aptos" panose="020B0004020202020204" pitchFamily="34" charset="0"/>
                <a:ea typeface="Aptos" panose="020B0004020202020204" pitchFamily="34" charset="0"/>
                <a:cs typeface="Times New Roman" panose="02020603050405020304" pitchFamily="18" charset="0"/>
              </a:rPr>
              <a:t>Examining data representation across cohorts can reveal errors that come from representation issues, label noise, feature noise, label bias, and similar factors. </a:t>
            </a:r>
          </a:p>
          <a:p>
            <a:pPr marL="342900" marR="0" lvl="0" indent="-342900">
              <a:lnSpc>
                <a:spcPct val="115000"/>
              </a:lnSpc>
              <a:spcBef>
                <a:spcPts val="0"/>
              </a:spcBef>
              <a:spcAft>
                <a:spcPts val="800"/>
              </a:spcAft>
              <a:buFont typeface="Arial" panose="020B0604020202020204" pitchFamily="34" charset="0"/>
              <a:buChar char="•"/>
              <a:tabLst>
                <a:tab pos="457200" algn="l"/>
              </a:tabLst>
            </a:pPr>
            <a:r>
              <a:rPr lang="en-US" sz="1800" b="1" kern="100">
                <a:effectLst/>
                <a:latin typeface="Aptos" panose="020B0004020202020204" pitchFamily="34" charset="0"/>
                <a:ea typeface="Aptos" panose="020B0004020202020204" pitchFamily="34" charset="0"/>
                <a:cs typeface="Times New Roman" panose="02020603050405020304" pitchFamily="18" charset="0"/>
              </a:rPr>
              <a:t>Data isolation behavior </a:t>
            </a:r>
            <a:r>
              <a:rPr lang="en-US" sz="1800" kern="100">
                <a:effectLst/>
                <a:latin typeface="Aptos" panose="020B0004020202020204" pitchFamily="34" charset="0"/>
                <a:ea typeface="Aptos" panose="020B0004020202020204" pitchFamily="34" charset="0"/>
                <a:cs typeface="Times New Roman" panose="02020603050405020304" pitchFamily="18" charset="0"/>
              </a:rPr>
              <a:t>Explore your dataset statistics by selecting different filters to slice your data into different subgroups (cohorts)</a:t>
            </a:r>
          </a:p>
          <a:p>
            <a:pPr marL="342900" marR="0" lvl="0" indent="-342900">
              <a:lnSpc>
                <a:spcPct val="115000"/>
              </a:lnSpc>
              <a:spcBef>
                <a:spcPts val="0"/>
              </a:spcBef>
              <a:spcAft>
                <a:spcPts val="800"/>
              </a:spcAft>
              <a:buFont typeface="Arial" panose="020B0604020202020204" pitchFamily="34" charset="0"/>
              <a:buChar char="•"/>
              <a:tabLst>
                <a:tab pos="457200" algn="l"/>
              </a:tabLs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The traditional method of evaluating the trustworthiness of a model's performance is to look at calculated metrics such as accuracy, recall, precision, root mean squared error (RSME), mean absolute error (MAE), or R</a:t>
            </a:r>
            <a:r>
              <a:rPr lang="en-US" sz="1800" kern="100" baseline="30000">
                <a:effectLst/>
                <a:latin typeface="Aptos" panose="020B0004020202020204" pitchFamily="34" charset="0"/>
                <a:ea typeface="Aptos" panose="020B0004020202020204" pitchFamily="34" charset="0"/>
                <a:cs typeface="Times New Roman" panose="02020603050405020304" pitchFamily="18" charset="0"/>
              </a:rPr>
              <a:t>2</a:t>
            </a:r>
            <a:r>
              <a:rPr lang="en-US" sz="1800" kern="100">
                <a:effectLst/>
                <a:latin typeface="Aptos" panose="020B0004020202020204" pitchFamily="34" charset="0"/>
                <a:ea typeface="Aptos" panose="020B0004020202020204" pitchFamily="34" charset="0"/>
                <a:cs typeface="Times New Roman" panose="02020603050405020304" pitchFamily="18" charset="0"/>
              </a:rPr>
              <a:t> depending on the type of use-case you have (for example, classification or regression). Data scientists and AI developers can also measure confidence levels for areas the model correctly predicted or the frequency of making correct predictions. You can also try to isolate your test data in separate cohorts to observe and compare how the model performs with some groups vs. others. However, all of these techniques ignore a major blind spot: the underlying data.</a:t>
            </a:r>
          </a:p>
          <a:p>
            <a:pPr marL="0" marR="0">
              <a:lnSpc>
                <a:spcPct val="115000"/>
              </a:lnSpc>
              <a:spcBef>
                <a:spcPts val="0"/>
              </a:spcBef>
              <a:spcAft>
                <a:spcPts val="80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Data can be overrepresented in some cases and underrepresented in others. This might lead to data biases, causing the model to have fairness, inclusiveness, safety, and/or reliability issues.</a:t>
            </a:r>
          </a:p>
          <a:p>
            <a:pPr marL="0" marR="0">
              <a:lnSpc>
                <a:spcPct val="115000"/>
              </a:lnSpc>
              <a:spcBef>
                <a:spcPts val="0"/>
              </a:spcBef>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 </a:t>
            </a:r>
          </a:p>
          <a:p>
            <a:endParaRPr lang="en-US">
              <a:cs typeface="Calibri"/>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0000" lnSpcReduction="20000"/>
          </a:bodyPr>
          <a:lstStyle/>
          <a:p>
            <a:r>
              <a:rPr lang="en-US" kern="100">
                <a:cs typeface="Calibri"/>
              </a:rPr>
              <a:t>The feature importance component provides an interactive user interface (UI) that enables data scientists or AI developers to see the top features in their dataset that influence their model's prediction. In addition, it provides both global explanations and local explanations. With global explanations, the dashboard displays the top features that affect the model's overall predictions. For local explanations, it shows which features most influenced a prediction for an individual data point. For example, Marc and his wife Sarah are financially stable and share a bank account and both have good credit scores.  Marc gets approved for a business loan, but Sarah is rejected.  If the Responsible AI dashboard exposes that the top feature that drove loan approval model is sensitive features such as: age, gender, or race. Then we'll know that the loan has gender bias. </a:t>
            </a:r>
            <a:endParaRPr lang="en-US"/>
          </a:p>
          <a:p>
            <a:r>
              <a:rPr lang="en-US" kern="100">
                <a:cs typeface="Calibri"/>
              </a:rPr>
              <a:t>The RAI dashboard gives users the ability to understand and explain a model’s behavior for transparency and accountability.  Users can see the top features driving the model’s predictions.</a:t>
            </a:r>
            <a:endParaRPr lang="en-US">
              <a:cs typeface="Calibri"/>
            </a:endParaRPr>
          </a:p>
          <a:p>
            <a:endParaRPr lang="en-US" kern="100">
              <a:cs typeface="Calibri"/>
            </a:endParaRPr>
          </a:p>
          <a:p>
            <a:r>
              <a:rPr lang="en-US" kern="100">
                <a:cs typeface="Calibri"/>
              </a:rPr>
              <a:t>When you're using machine learning models in ways that affect people’s lives, it's critically important to understand what influences the behavior of models. Interpretability helps answer questions in scenarios such as:</a:t>
            </a:r>
            <a:endParaRPr lang="en-US">
              <a:cs typeface="Calibri"/>
            </a:endParaRPr>
          </a:p>
          <a:p>
            <a:endParaRPr lang="en-US" kern="100">
              <a:cs typeface="Calibri"/>
            </a:endParaRPr>
          </a:p>
          <a:p>
            <a:pPr marL="285750" indent="-285750">
              <a:buFont typeface="Arial"/>
              <a:buChar char="•"/>
            </a:pPr>
            <a:r>
              <a:rPr lang="en-US" kern="100">
                <a:cs typeface="Calibri"/>
              </a:rPr>
              <a:t>Model debugging: Why did my model make this mistake? How can I improve my model?</a:t>
            </a:r>
            <a:endParaRPr lang="en-US">
              <a:cs typeface="Calibri"/>
            </a:endParaRPr>
          </a:p>
          <a:p>
            <a:pPr marL="285750" indent="-285750">
              <a:buFont typeface="Arial"/>
              <a:buChar char="•"/>
            </a:pPr>
            <a:r>
              <a:rPr lang="en-US" kern="100">
                <a:cs typeface="Calibri"/>
              </a:rPr>
              <a:t>Human-AI collaboration: How can I understand and trust the model’s decisions?</a:t>
            </a:r>
            <a:endParaRPr lang="en-US">
              <a:cs typeface="Calibri"/>
            </a:endParaRPr>
          </a:p>
          <a:p>
            <a:pPr marL="285750" indent="-285750">
              <a:buFont typeface="Arial"/>
              <a:buChar char="•"/>
            </a:pPr>
            <a:r>
              <a:rPr lang="en-US" kern="100">
                <a:cs typeface="Calibri"/>
              </a:rPr>
              <a:t>Regulatory compliance: Does my model satisfy legal requirements?</a:t>
            </a:r>
            <a:br>
              <a:rPr lang="en-US" kern="100">
                <a:cs typeface="+mn-lt"/>
              </a:rPr>
            </a:br>
            <a:br>
              <a:rPr lang="en-US" kern="100">
                <a:cs typeface="+mn-lt"/>
              </a:rPr>
            </a:br>
            <a:r>
              <a:rPr lang="en-US" kern="100">
                <a:cs typeface="Calibri"/>
              </a:rPr>
              <a:t> By using the feature importance component, you can see which features were most important in your model's predictions.</a:t>
            </a:r>
            <a:br>
              <a:rPr lang="en-US" kern="100">
                <a:cs typeface="+mn-lt"/>
              </a:rPr>
            </a:br>
            <a:br>
              <a:rPr lang="en-US" kern="100">
                <a:cs typeface="+mn-lt"/>
              </a:rPr>
            </a:br>
            <a:r>
              <a:rPr lang="en-US" kern="100">
                <a:cs typeface="Calibri"/>
              </a:rPr>
              <a:t>=============================</a:t>
            </a:r>
            <a:br>
              <a:rPr lang="en-US" kern="100">
                <a:cs typeface="+mn-lt"/>
              </a:rPr>
            </a:br>
            <a:br>
              <a:rPr lang="en-US" kern="100">
                <a:cs typeface="+mn-lt"/>
              </a:rPr>
            </a:br>
            <a:r>
              <a:rPr lang="en-US" kern="100">
                <a:cs typeface="Calibri"/>
              </a:rPr>
              <a:t>Assessing a model isn't just about understanding how accurately it can make a prediction, but also why it made the prediction. Understanding a model's behavior is a critical part of debugging and helps drive responsible outputs. By evaluating which data features are driving a model's prediction, you can identify if they're acceptable sensitive or nonsensitive features to base a decision on. In addition, being able to explain a model's outcome provides shared understanding for data scientists, decision-makers, end-users and auditors. Some industries have compliance regulations that require organizations to provide an explanation for how and why a model made the prediction it did. If an AI system is driving the decision-making, then data scientists need to specify the data features driving the model to make a prediction.</a:t>
            </a:r>
            <a:br>
              <a:rPr lang="en-US" kern="100">
                <a:cs typeface="+mn-lt"/>
              </a:rPr>
            </a:br>
            <a:br>
              <a:rPr lang="en-US" kern="100">
                <a:cs typeface="+mn-lt"/>
              </a:rPr>
            </a:br>
            <a:r>
              <a:rPr lang="en-US" kern="100">
                <a:cs typeface="Calibri"/>
              </a:rPr>
              <a:t> </a:t>
            </a:r>
            <a:endParaRPr lang="en-US">
              <a:cs typeface="Calibri"/>
            </a:endParaRPr>
          </a:p>
          <a:p>
            <a:pPr marL="0" marR="0">
              <a:lnSpc>
                <a:spcPct val="114999"/>
              </a:lnSpc>
              <a:spcBef>
                <a:spcPts val="0"/>
              </a:spcBef>
              <a:spcAft>
                <a:spcPts val="800"/>
              </a:spcAft>
            </a:pPr>
            <a:endParaRPr lang="en-US" sz="1800" kern="100">
              <a:latin typeface="Aptos"/>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51BA1-A671-8204-8A69-6B1D60318F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0AE874-D1CC-77B2-889D-682395757D9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43D21E4-C751-00C2-98E2-2B2065F41795}"/>
              </a:ext>
            </a:extLst>
          </p:cNvPr>
          <p:cNvSpPr>
            <a:spLocks noGrp="1"/>
          </p:cNvSpPr>
          <p:nvPr>
            <p:ph type="body" idx="1"/>
          </p:nvPr>
        </p:nvSpPr>
        <p:spPr/>
        <p:txBody>
          <a:bodyPr>
            <a:normAutofit/>
          </a:bodyPr>
          <a:lstStyle/>
          <a:p>
            <a:r>
              <a:rPr lang="en-US" dirty="0"/>
              <a:t>Welcome to the Learn Session for the Responsible AI Dashboard. This is our agenda for today.</a:t>
            </a:r>
            <a:br>
              <a:rPr lang="en-US" dirty="0"/>
            </a:br>
            <a:br>
              <a:rPr lang="en-US" dirty="0"/>
            </a:br>
            <a:r>
              <a:rPr lang="en-US" dirty="0"/>
              <a:t>The Learn Module is designed for 20 minutes of “concepts” and 45 minutes of “lab”</a:t>
            </a:r>
          </a:p>
          <a:p>
            <a:r>
              <a:rPr lang="en-US" dirty="0"/>
              <a:t>In the workshop format, we can follow this agenda to ensure attendees complete the lab within an hour.</a:t>
            </a:r>
          </a:p>
          <a:p>
            <a:endParaRPr lang="en-US" dirty="0"/>
          </a:p>
          <a:p>
            <a:pPr marL="228600" indent="-228600">
              <a:buAutoNum type="arabicPeriod"/>
            </a:pPr>
            <a:r>
              <a:rPr lang="en-US" dirty="0"/>
              <a:t>[5 mins] Start the Lab Preparation early before reviewing concepts.  Lab setup takes 10 minutes, so we can use that time to review concepts.</a:t>
            </a:r>
          </a:p>
          <a:p>
            <a:pPr marL="228600" indent="-228600">
              <a:buAutoNum type="arabicPeriod"/>
            </a:pPr>
            <a:r>
              <a:rPr lang="en-US" dirty="0"/>
              <a:t>[10 mins] Review Concepts while attendees wait for setup to complete. Use the 2-minute video, or walk through the slides and explain them</a:t>
            </a:r>
          </a:p>
          <a:p>
            <a:pPr marL="228600" indent="-228600">
              <a:buAutoNum type="arabicPeriod"/>
            </a:pPr>
            <a:r>
              <a:rPr lang="en-US" dirty="0"/>
              <a:t>[35 mins] Let attendees get back to their Labs and complete the exercises on their own.</a:t>
            </a:r>
          </a:p>
          <a:p>
            <a:pPr marL="228600" indent="-228600">
              <a:buAutoNum type="arabicPeriod"/>
            </a:pPr>
            <a:r>
              <a:rPr lang="en-US" dirty="0"/>
              <a:t>[5 mins] Do the knowledge check to review understanding – or use time for Q&amp;A or extra buffer</a:t>
            </a:r>
          </a:p>
          <a:p>
            <a:pPr marL="228600" indent="-228600">
              <a:buAutoNum type="arabicPeriod"/>
            </a:pPr>
            <a:r>
              <a:rPr lang="en-US" dirty="0"/>
              <a:t>[5 mins] Wrap-up and provide badges, resources</a:t>
            </a:r>
          </a:p>
        </p:txBody>
      </p:sp>
      <p:sp>
        <p:nvSpPr>
          <p:cNvPr id="4" name="Slide Number Placeholder 3">
            <a:extLst>
              <a:ext uri="{FF2B5EF4-FFF2-40B4-BE49-F238E27FC236}">
                <a16:creationId xmlns:a16="http://schemas.microsoft.com/office/drawing/2014/main" id="{BDD20A15-F4BB-954A-EA71-D959B695A51E}"/>
              </a:ext>
            </a:extLst>
          </p:cNvPr>
          <p:cNvSpPr>
            <a:spLocks noGrp="1"/>
          </p:cNvSpPr>
          <p:nvPr>
            <p:ph type="sldNum" sz="quarter" idx="10"/>
          </p:nvPr>
        </p:nvSpPr>
        <p:spPr/>
        <p:txBody>
          <a:bodyPr/>
          <a:lstStyle/>
          <a:p>
            <a:fld id="{6101C5E1-D8E9-464D-A93E-CE21651935A7}" type="slidenum">
              <a:rPr lang="en-US" smtClean="0"/>
              <a:t>27</a:t>
            </a:fld>
            <a:endParaRPr lang="en-US"/>
          </a:p>
        </p:txBody>
      </p:sp>
    </p:spTree>
    <p:extLst>
      <p:ext uri="{BB962C8B-B14F-4D97-AF65-F5344CB8AC3E}">
        <p14:creationId xmlns:p14="http://schemas.microsoft.com/office/powerpoint/2010/main" val="3690407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CC594-EA84-CE0B-1E52-8E48E1FE41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8EA730-F435-CF8C-0247-79394F2F25B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008B014-50F3-320C-FFF6-89874FDCAB33}"/>
              </a:ext>
            </a:extLst>
          </p:cNvPr>
          <p:cNvSpPr>
            <a:spLocks noGrp="1"/>
          </p:cNvSpPr>
          <p:nvPr>
            <p:ph type="body" idx="1"/>
          </p:nvPr>
        </p:nvSpPr>
        <p:spPr/>
        <p:txBody>
          <a:bodyPr>
            <a:normAutofit/>
          </a:bodyPr>
          <a:lstStyle/>
          <a:p>
            <a:r>
              <a:rPr lang="en-US"/>
              <a:t>In the lab later in this module, we'll be using the UCI hospital diabetes dataset to train a classification model using the Scikit-Learn framework. The model will predict whether or not a diabetic patient will be readmitted back to a hospital within 30 days of being discharged.</a:t>
            </a:r>
          </a:p>
          <a:p>
            <a:pPr>
              <a:spcBef>
                <a:spcPct val="43750"/>
              </a:spcBef>
              <a:spcAft>
                <a:spcPct val="43750"/>
              </a:spcAft>
            </a:pPr>
            <a:endParaRPr lang="en-US">
              <a:cs typeface="Calibri"/>
            </a:endParaRPr>
          </a:p>
          <a:p>
            <a:endParaRPr lang="en-US">
              <a:cs typeface="Arial" pitchFamily="34" charset="0"/>
            </a:endParaRPr>
          </a:p>
          <a:p>
            <a:pPr>
              <a:spcBef>
                <a:spcPct val="43750"/>
              </a:spcBef>
              <a:spcAft>
                <a:spcPct val="43750"/>
              </a:spcAft>
            </a:pPr>
            <a:endParaRPr>
              <a:cs typeface="Calibri"/>
            </a:endParaRPr>
          </a:p>
          <a:p>
            <a:endParaRPr lang="en-US">
              <a:cs typeface="Arial" pitchFamily="34" charset="0"/>
            </a:endParaRPr>
          </a:p>
          <a:p>
            <a:pPr>
              <a:spcBef>
                <a:spcPct val="43750"/>
              </a:spcBef>
              <a:spcAft>
                <a:spcPct val="43750"/>
              </a:spcAft>
            </a:pPr>
            <a:endParaRPr lang="en-US">
              <a:cs typeface="Calibri"/>
            </a:endParaRPr>
          </a:p>
        </p:txBody>
      </p:sp>
      <p:sp>
        <p:nvSpPr>
          <p:cNvPr id="4" name="Slide Number Placeholder 3">
            <a:extLst>
              <a:ext uri="{FF2B5EF4-FFF2-40B4-BE49-F238E27FC236}">
                <a16:creationId xmlns:a16="http://schemas.microsoft.com/office/drawing/2014/main" id="{55038080-0A2D-8FD9-150A-AF7B0648B29F}"/>
              </a:ext>
            </a:extLst>
          </p:cNvPr>
          <p:cNvSpPr>
            <a:spLocks noGrp="1"/>
          </p:cNvSpPr>
          <p:nvPr>
            <p:ph type="sldNum" sz="quarter" idx="10"/>
          </p:nvPr>
        </p:nvSpPr>
        <p:spPr/>
        <p:txBody>
          <a:bodyPr/>
          <a:lstStyle/>
          <a:p>
            <a:fld id="{6101C5E1-D8E9-464D-A93E-CE21651935A7}" type="slidenum">
              <a:rPr lang="en-US" smtClean="0"/>
              <a:t>28</a:t>
            </a:fld>
            <a:endParaRPr lang="en-US"/>
          </a:p>
        </p:txBody>
      </p:sp>
    </p:spTree>
    <p:extLst>
      <p:ext uri="{BB962C8B-B14F-4D97-AF65-F5344CB8AC3E}">
        <p14:creationId xmlns:p14="http://schemas.microsoft.com/office/powerpoint/2010/main" val="2192414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A4C47-30CD-D2BF-77CA-0A8FF3065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E65490-2F34-6B5E-F749-B1D87C44EE9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AC540FD-B170-82DD-1B39-F51B78C8D97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68DF1C-7BBD-5318-7F22-64411E9BEFD7}"/>
              </a:ext>
            </a:extLst>
          </p:cNvPr>
          <p:cNvSpPr>
            <a:spLocks noGrp="1"/>
          </p:cNvSpPr>
          <p:nvPr>
            <p:ph type="sldNum" sz="quarter" idx="5"/>
          </p:nvPr>
        </p:nvSpPr>
        <p:spPr/>
        <p:txBody>
          <a:bodyPr/>
          <a:lstStyle/>
          <a:p>
            <a:fld id="{E4A0AC24-B9CA-4B1F-BA52-A23C2E181A57}" type="slidenum">
              <a:rPr lang="en-US" smtClean="0"/>
              <a:t>29</a:t>
            </a:fld>
            <a:endParaRPr lang="en-US"/>
          </a:p>
        </p:txBody>
      </p:sp>
    </p:spTree>
    <p:extLst>
      <p:ext uri="{BB962C8B-B14F-4D97-AF65-F5344CB8AC3E}">
        <p14:creationId xmlns:p14="http://schemas.microsoft.com/office/powerpoint/2010/main" val="833104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A569E-F160-CF21-1ADA-A0D4583921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83B2E1-36C0-4D20-4EBE-63BB3AD8FDF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10064BA-A52F-8E56-C820-B5FB5313D3E1}"/>
              </a:ext>
            </a:extLst>
          </p:cNvPr>
          <p:cNvSpPr>
            <a:spLocks noGrp="1"/>
          </p:cNvSpPr>
          <p:nvPr>
            <p:ph type="body" idx="1"/>
          </p:nvPr>
        </p:nvSpPr>
        <p:spPr/>
        <p:txBody>
          <a:bodyPr>
            <a:normAutofit/>
          </a:bodyPr>
          <a:lstStyle/>
          <a:p>
            <a:r>
              <a:rPr lang="en-US" dirty="0"/>
              <a:t>Welcome to the Learn Session for the Responsible AI Dashboard. This is our agenda for today.</a:t>
            </a:r>
            <a:br>
              <a:rPr lang="en-US" dirty="0"/>
            </a:br>
            <a:br>
              <a:rPr lang="en-US" dirty="0"/>
            </a:br>
            <a:r>
              <a:rPr lang="en-US" dirty="0"/>
              <a:t>The Learn Module is designed for 20 minutes of “concepts” and 45 minutes of “lab”</a:t>
            </a:r>
          </a:p>
          <a:p>
            <a:r>
              <a:rPr lang="en-US" dirty="0"/>
              <a:t>In the workshop format, we can follow this agenda to ensure attendees complete the lab within an hour.</a:t>
            </a:r>
          </a:p>
          <a:p>
            <a:endParaRPr lang="en-US" dirty="0"/>
          </a:p>
          <a:p>
            <a:pPr marL="228600" indent="-228600">
              <a:buAutoNum type="arabicPeriod"/>
            </a:pPr>
            <a:r>
              <a:rPr lang="en-US" dirty="0"/>
              <a:t>[5 mins] Start the Lab Preparation early before reviewing concepts.  Lab setup takes 10 minutes, so we can use that time to review concepts.</a:t>
            </a:r>
          </a:p>
          <a:p>
            <a:pPr marL="228600" indent="-228600">
              <a:buAutoNum type="arabicPeriod"/>
            </a:pPr>
            <a:r>
              <a:rPr lang="en-US" dirty="0"/>
              <a:t>[10 mins] Review Concepts while attendees wait for setup to complete. Use the 2-minute video, or walk through the slides and explain them</a:t>
            </a:r>
          </a:p>
          <a:p>
            <a:pPr marL="228600" indent="-228600">
              <a:buAutoNum type="arabicPeriod"/>
            </a:pPr>
            <a:r>
              <a:rPr lang="en-US" dirty="0"/>
              <a:t>[35 mins] Let attendees get back to their Labs and complete the exercises on their own.</a:t>
            </a:r>
          </a:p>
          <a:p>
            <a:pPr marL="228600" indent="-228600">
              <a:buAutoNum type="arabicPeriod"/>
            </a:pPr>
            <a:r>
              <a:rPr lang="en-US" dirty="0"/>
              <a:t>[5 mins] Do the knowledge check to review understanding – or use time for Q&amp;A or extra buffer</a:t>
            </a:r>
          </a:p>
          <a:p>
            <a:pPr marL="228600" indent="-228600">
              <a:buAutoNum type="arabicPeriod"/>
            </a:pPr>
            <a:r>
              <a:rPr lang="en-US" dirty="0"/>
              <a:t>[5 mins] Wrap-up and provide badges, resources</a:t>
            </a:r>
            <a:br>
              <a:rPr lang="en-US" dirty="0"/>
            </a:br>
            <a:endParaRPr lang="en-US" dirty="0"/>
          </a:p>
        </p:txBody>
      </p:sp>
      <p:sp>
        <p:nvSpPr>
          <p:cNvPr id="4" name="Slide Number Placeholder 3">
            <a:extLst>
              <a:ext uri="{FF2B5EF4-FFF2-40B4-BE49-F238E27FC236}">
                <a16:creationId xmlns:a16="http://schemas.microsoft.com/office/drawing/2014/main" id="{EE3A059A-9AEB-BA34-1832-39934E014723}"/>
              </a:ext>
            </a:extLst>
          </p:cNvPr>
          <p:cNvSpPr>
            <a:spLocks noGrp="1"/>
          </p:cNvSpPr>
          <p:nvPr>
            <p:ph type="sldNum" sz="quarter" idx="10"/>
          </p:nvPr>
        </p:nvSpPr>
        <p:spPr/>
        <p:txBody>
          <a:bodyPr/>
          <a:lstStyle/>
          <a:p>
            <a:fld id="{6101C5E1-D8E9-464D-A93E-CE21651935A7}" type="slidenum">
              <a:rPr lang="en-US" smtClean="0"/>
              <a:t>3</a:t>
            </a:fld>
            <a:endParaRPr lang="en-US"/>
          </a:p>
        </p:txBody>
      </p:sp>
    </p:spTree>
    <p:extLst>
      <p:ext uri="{BB962C8B-B14F-4D97-AF65-F5344CB8AC3E}">
        <p14:creationId xmlns:p14="http://schemas.microsoft.com/office/powerpoint/2010/main" val="954750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B7747-96B6-1B9F-7E9B-57494B32B5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641BBA-BD45-DF1D-F4E6-8C457270985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DDF7331-6BC7-4F4D-89F4-2FD0951BC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4D63A4C-F50E-7775-325D-92D9F1B363C8}"/>
              </a:ext>
            </a:extLst>
          </p:cNvPr>
          <p:cNvSpPr>
            <a:spLocks noGrp="1"/>
          </p:cNvSpPr>
          <p:nvPr>
            <p:ph type="sldNum" sz="quarter" idx="5"/>
          </p:nvPr>
        </p:nvSpPr>
        <p:spPr/>
        <p:txBody>
          <a:bodyPr/>
          <a:lstStyle/>
          <a:p>
            <a:fld id="{E4A0AC24-B9CA-4B1F-BA52-A23C2E181A57}" type="slidenum">
              <a:rPr lang="en-US" smtClean="0"/>
              <a:t>30</a:t>
            </a:fld>
            <a:endParaRPr lang="en-US"/>
          </a:p>
        </p:txBody>
      </p:sp>
    </p:spTree>
    <p:extLst>
      <p:ext uri="{BB962C8B-B14F-4D97-AF65-F5344CB8AC3E}">
        <p14:creationId xmlns:p14="http://schemas.microsoft.com/office/powerpoint/2010/main" val="2174200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4FC32-7666-74F6-1A5E-0E23AC236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A61A57-B78D-EBAF-A622-D1C0D31EA32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FB58B2E-821A-0A88-1B46-BBBB163AAA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9812E5B-BF16-CE0F-D0AE-23FBE7429623}"/>
              </a:ext>
            </a:extLst>
          </p:cNvPr>
          <p:cNvSpPr>
            <a:spLocks noGrp="1"/>
          </p:cNvSpPr>
          <p:nvPr>
            <p:ph type="sldNum" sz="quarter" idx="5"/>
          </p:nvPr>
        </p:nvSpPr>
        <p:spPr/>
        <p:txBody>
          <a:bodyPr/>
          <a:lstStyle/>
          <a:p>
            <a:fld id="{E4A0AC24-B9CA-4B1F-BA52-A23C2E181A57}" type="slidenum">
              <a:rPr lang="en-US" smtClean="0"/>
              <a:t>31</a:t>
            </a:fld>
            <a:endParaRPr lang="en-US"/>
          </a:p>
        </p:txBody>
      </p:sp>
    </p:spTree>
    <p:extLst>
      <p:ext uri="{BB962C8B-B14F-4D97-AF65-F5344CB8AC3E}">
        <p14:creationId xmlns:p14="http://schemas.microsoft.com/office/powerpoint/2010/main" val="964474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533D0-36CE-35A3-94A2-0047F77C60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7782CE-8A9E-9C09-2BDD-CD23287A49E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833279B-347C-0298-D33E-930E63866AF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4F05AB0-0F49-44A0-ED6D-95E00C96BBB2}"/>
              </a:ext>
            </a:extLst>
          </p:cNvPr>
          <p:cNvSpPr>
            <a:spLocks noGrp="1"/>
          </p:cNvSpPr>
          <p:nvPr>
            <p:ph type="sldNum" sz="quarter" idx="5"/>
          </p:nvPr>
        </p:nvSpPr>
        <p:spPr/>
        <p:txBody>
          <a:bodyPr/>
          <a:lstStyle/>
          <a:p>
            <a:fld id="{E4A0AC24-B9CA-4B1F-BA52-A23C2E181A57}" type="slidenum">
              <a:rPr lang="en-US" smtClean="0"/>
              <a:t>32</a:t>
            </a:fld>
            <a:endParaRPr lang="en-US"/>
          </a:p>
        </p:txBody>
      </p:sp>
    </p:spTree>
    <p:extLst>
      <p:ext uri="{BB962C8B-B14F-4D97-AF65-F5344CB8AC3E}">
        <p14:creationId xmlns:p14="http://schemas.microsoft.com/office/powerpoint/2010/main" val="1679595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78511-4CA1-4140-CCA2-60A4C14F69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007F5C-D7D9-F815-7E8C-1ACD6B3886B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E2AF6BC-14FA-02D8-5FCD-02C3EAEF7E7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BF8C64A-0EF9-CD95-5AE9-F1F39214ADFA}"/>
              </a:ext>
            </a:extLst>
          </p:cNvPr>
          <p:cNvSpPr>
            <a:spLocks noGrp="1"/>
          </p:cNvSpPr>
          <p:nvPr>
            <p:ph type="sldNum" sz="quarter" idx="5"/>
          </p:nvPr>
        </p:nvSpPr>
        <p:spPr/>
        <p:txBody>
          <a:bodyPr/>
          <a:lstStyle/>
          <a:p>
            <a:fld id="{E4A0AC24-B9CA-4B1F-BA52-A23C2E181A57}" type="slidenum">
              <a:rPr lang="en-US" smtClean="0"/>
              <a:t>33</a:t>
            </a:fld>
            <a:endParaRPr lang="en-US"/>
          </a:p>
        </p:txBody>
      </p:sp>
    </p:spTree>
    <p:extLst>
      <p:ext uri="{BB962C8B-B14F-4D97-AF65-F5344CB8AC3E}">
        <p14:creationId xmlns:p14="http://schemas.microsoft.com/office/powerpoint/2010/main" val="24478979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Welcome to the Learn Session for the Responsible AI Dashboard. This is our agenda for today.</a:t>
            </a:r>
            <a:br>
              <a:rPr lang="en-US" dirty="0"/>
            </a:br>
            <a:br>
              <a:rPr lang="en-US" dirty="0"/>
            </a:br>
            <a:r>
              <a:rPr lang="en-US" dirty="0"/>
              <a:t>The Learn Module is designed for 20 minutes of “concepts” and 45 minutes of “lab”</a:t>
            </a:r>
          </a:p>
          <a:p>
            <a:r>
              <a:rPr lang="en-US" dirty="0"/>
              <a:t>In the workshop format, we can follow this agenda to ensure attendees complete the lab within an hour.</a:t>
            </a:r>
          </a:p>
          <a:p>
            <a:endParaRPr lang="en-US" dirty="0"/>
          </a:p>
          <a:p>
            <a:pPr marL="228600" indent="-228600">
              <a:buAutoNum type="arabicPeriod"/>
            </a:pPr>
            <a:r>
              <a:rPr lang="en-US" dirty="0"/>
              <a:t>[5 mins] Start the Lab Preparation early before reviewing concepts.  Lab setup takes 10 minutes, so we can use that time to review concepts.</a:t>
            </a:r>
          </a:p>
          <a:p>
            <a:pPr marL="228600" indent="-228600">
              <a:buAutoNum type="arabicPeriod"/>
            </a:pPr>
            <a:r>
              <a:rPr lang="en-US" dirty="0"/>
              <a:t>[10 mins] Review Concepts while attendees wait for setup to complete. Use the 2-minute video, or walk through the slides and explain them</a:t>
            </a:r>
          </a:p>
          <a:p>
            <a:pPr marL="228600" indent="-228600">
              <a:buAutoNum type="arabicPeriod"/>
            </a:pPr>
            <a:r>
              <a:rPr lang="en-US" dirty="0"/>
              <a:t>[35 mins] Let attendees get back to their Labs and complete the exercises on their own.</a:t>
            </a:r>
          </a:p>
          <a:p>
            <a:pPr marL="228600" indent="-228600">
              <a:buAutoNum type="arabicPeriod"/>
            </a:pPr>
            <a:r>
              <a:rPr lang="en-US" dirty="0"/>
              <a:t>[5 mins] Do the knowledge check to review understanding – or use time for Q&amp;A or extra buffer</a:t>
            </a:r>
          </a:p>
          <a:p>
            <a:pPr marL="228600" indent="-228600">
              <a:buAutoNum type="arabicPeriod"/>
            </a:pPr>
            <a:r>
              <a:rPr lang="en-US" dirty="0"/>
              <a:t>[5 mins] Wrap-up and provide badges, resources</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Correct. Registering the model is the final step to make the trained model available for future predictions, allowing it to be accessed and utilized in various applications.</a:t>
            </a: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Correct. Registering the model is the final step to make the trained model available for future predictions, allowing it to be accessed and utilized in various applications.</a:t>
            </a:r>
          </a:p>
        </p:txBody>
      </p:sp>
      <p:sp>
        <p:nvSpPr>
          <p:cNvPr id="4" name="Slide Number Placeholder 3"/>
          <p:cNvSpPr>
            <a:spLocks noGrp="1"/>
          </p:cNvSpPr>
          <p:nvPr>
            <p:ph type="sldNum" sz="quarter" idx="10"/>
          </p:nvPr>
        </p:nvSpPr>
        <p:spPr/>
        <p:txBody>
          <a:bodyPr/>
          <a:lstStyle/>
          <a:p>
            <a:fld id="{6101C5E1-D8E9-464D-A93E-CE21651935A7}" type="slidenum">
              <a:rPr lang="en-US" smtClean="0"/>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The feature importance component helps users understand how different features affect the model's predictions.</a:t>
            </a:r>
          </a:p>
        </p:txBody>
      </p:sp>
      <p:sp>
        <p:nvSpPr>
          <p:cNvPr id="4" name="Slide Number Placeholder 3"/>
          <p:cNvSpPr>
            <a:spLocks noGrp="1"/>
          </p:cNvSpPr>
          <p:nvPr>
            <p:ph type="sldNum" sz="quarter" idx="10"/>
          </p:nvPr>
        </p:nvSpPr>
        <p:spPr/>
        <p:txBody>
          <a:bodyPr/>
          <a:lstStyle/>
          <a:p>
            <a:fld id="{6101C5E1-D8E9-464D-A93E-CE21651935A7}" type="slidenum">
              <a:rPr lang="en-US" smtClean="0"/>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The feature importance component helps users understand how different features affect the model's predictions.</a:t>
            </a:r>
          </a:p>
        </p:txBody>
      </p:sp>
      <p:sp>
        <p:nvSpPr>
          <p:cNvPr id="4" name="Slide Number Placeholder 3"/>
          <p:cNvSpPr>
            <a:spLocks noGrp="1"/>
          </p:cNvSpPr>
          <p:nvPr>
            <p:ph type="sldNum" sz="quarter" idx="10"/>
          </p:nvPr>
        </p:nvSpPr>
        <p:spPr/>
        <p:txBody>
          <a:bodyPr/>
          <a:lstStyle/>
          <a:p>
            <a:fld id="{6101C5E1-D8E9-464D-A93E-CE21651935A7}" type="slidenum">
              <a:rPr lang="en-US" smtClean="0"/>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Correct. Data imbalance can lead to fairness and inclusiveness issues as the model might not perform well on underrepresented groups.</a:t>
            </a:r>
          </a:p>
        </p:txBody>
      </p:sp>
      <p:sp>
        <p:nvSpPr>
          <p:cNvPr id="4" name="Slide Number Placeholder 3"/>
          <p:cNvSpPr>
            <a:spLocks noGrp="1"/>
          </p:cNvSpPr>
          <p:nvPr>
            <p:ph type="sldNum" sz="quarter" idx="10"/>
          </p:nvPr>
        </p:nvSpPr>
        <p:spPr/>
        <p:txBody>
          <a:bodyPr/>
          <a:lstStyle/>
          <a:p>
            <a:fld id="{6101C5E1-D8E9-464D-A93E-CE21651935A7}" type="slidenum">
              <a:rPr lang="en-US" smtClean="0"/>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C669B-354B-2D21-4016-80F5EF1882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0FD1BD-84BF-9668-C83B-25403EC6353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60DCC5F-2496-FE7E-25F7-92BEEAF50692}"/>
              </a:ext>
            </a:extLst>
          </p:cNvPr>
          <p:cNvSpPr>
            <a:spLocks noGrp="1"/>
          </p:cNvSpPr>
          <p:nvPr>
            <p:ph type="body" idx="1"/>
          </p:nvPr>
        </p:nvSpPr>
        <p:spPr/>
        <p:txBody>
          <a:bodyPr/>
          <a:lstStyle/>
          <a:p>
            <a:r>
              <a:rPr lang="en-US"/>
              <a:t>Welcome to the Responsible AI Dashboard Training Session.</a:t>
            </a:r>
          </a:p>
          <a:p>
            <a:endParaRPr lang="en-US"/>
          </a:p>
          <a:p>
            <a:r>
              <a:rPr lang="en-US"/>
              <a:t>Before we get started, let’s get ourselves setup with the development environment for this lab. </a:t>
            </a:r>
          </a:p>
          <a:p>
            <a:r>
              <a:rPr lang="en-US"/>
              <a:t>Visit this URL in your browser to open the Learn Module.</a:t>
            </a:r>
          </a:p>
        </p:txBody>
      </p:sp>
      <p:sp>
        <p:nvSpPr>
          <p:cNvPr id="4" name="Slide Number Placeholder 3">
            <a:extLst>
              <a:ext uri="{FF2B5EF4-FFF2-40B4-BE49-F238E27FC236}">
                <a16:creationId xmlns:a16="http://schemas.microsoft.com/office/drawing/2014/main" id="{AAEC3284-FB39-DADA-079C-83344319255F}"/>
              </a:ext>
            </a:extLst>
          </p:cNvPr>
          <p:cNvSpPr>
            <a:spLocks noGrp="1"/>
          </p:cNvSpPr>
          <p:nvPr>
            <p:ph type="sldNum" sz="quarter" idx="5"/>
          </p:nvPr>
        </p:nvSpPr>
        <p:spPr/>
        <p:txBody>
          <a:bodyPr/>
          <a:lstStyle/>
          <a:p>
            <a:fld id="{E4A0AC24-B9CA-4B1F-BA52-A23C2E181A57}" type="slidenum">
              <a:rPr lang="en-US" smtClean="0"/>
              <a:t>4</a:t>
            </a:fld>
            <a:endParaRPr lang="en-US"/>
          </a:p>
        </p:txBody>
      </p:sp>
    </p:spTree>
    <p:extLst>
      <p:ext uri="{BB962C8B-B14F-4D97-AF65-F5344CB8AC3E}">
        <p14:creationId xmlns:p14="http://schemas.microsoft.com/office/powerpoint/2010/main" val="496143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Correct. Data imbalance can lead to fairness and inclusiveness issues as the model might not perform well on underrepresented groups.</a:t>
            </a:r>
          </a:p>
        </p:txBody>
      </p:sp>
      <p:sp>
        <p:nvSpPr>
          <p:cNvPr id="4" name="Slide Number Placeholder 3"/>
          <p:cNvSpPr>
            <a:spLocks noGrp="1"/>
          </p:cNvSpPr>
          <p:nvPr>
            <p:ph type="sldNum" sz="quarter" idx="10"/>
          </p:nvPr>
        </p:nvSpPr>
        <p:spPr/>
        <p:txBody>
          <a:bodyPr/>
          <a:lstStyle/>
          <a:p>
            <a:fld id="{6101C5E1-D8E9-464D-A93E-CE21651935A7}" type="slidenum">
              <a:rPr lang="en-US" smtClean="0"/>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0B609-7103-5670-8343-4A15148AAE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248A0-C07B-DD39-81BC-D1C50619109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AF24BBA-B133-D5E5-C24C-3E3A3178656B}"/>
              </a:ext>
            </a:extLst>
          </p:cNvPr>
          <p:cNvSpPr>
            <a:spLocks noGrp="1"/>
          </p:cNvSpPr>
          <p:nvPr>
            <p:ph type="body" idx="1"/>
          </p:nvPr>
        </p:nvSpPr>
        <p:spPr/>
        <p:txBody>
          <a:bodyPr>
            <a:normAutofit/>
          </a:bodyPr>
          <a:lstStyle/>
          <a:p>
            <a:br>
              <a:rPr lang="en-US" dirty="0"/>
            </a:br>
            <a:br>
              <a:rPr lang="en-US" dirty="0"/>
            </a:br>
            <a:r>
              <a:rPr lang="en-US" dirty="0"/>
              <a:t>Welcome to the Learn Session for the Responsible AI Dashboard. This is our agenda for today.</a:t>
            </a:r>
            <a:br>
              <a:rPr lang="en-US" dirty="0"/>
            </a:br>
            <a:br>
              <a:rPr lang="en-US" dirty="0"/>
            </a:br>
            <a:r>
              <a:rPr lang="en-US" dirty="0"/>
              <a:t>The Learn Module is designed for 20 minutes of “concepts” and 45 minutes of “lab”</a:t>
            </a:r>
          </a:p>
          <a:p>
            <a:r>
              <a:rPr lang="en-US" dirty="0"/>
              <a:t>In the workshop format, we can follow this agenda to ensure attendees complete the lab within an hour.</a:t>
            </a:r>
          </a:p>
          <a:p>
            <a:endParaRPr lang="en-US" dirty="0"/>
          </a:p>
          <a:p>
            <a:pPr marL="228600" indent="-228600">
              <a:buAutoNum type="arabicPeriod"/>
            </a:pPr>
            <a:r>
              <a:rPr lang="en-US" dirty="0"/>
              <a:t>[5 mins] Start the Lab Preparation early before reviewing concepts.  Lab setup takes 10 minutes, so we can use that time to review concepts.</a:t>
            </a:r>
          </a:p>
          <a:p>
            <a:pPr marL="228600" indent="-228600">
              <a:buAutoNum type="arabicPeriod"/>
            </a:pPr>
            <a:r>
              <a:rPr lang="en-US" dirty="0"/>
              <a:t>[10 mins] Review Concepts while attendees wait for setup to complete. Use the 2-minute video, or walk through the slides and explain them</a:t>
            </a:r>
          </a:p>
          <a:p>
            <a:pPr marL="228600" indent="-228600">
              <a:buAutoNum type="arabicPeriod"/>
            </a:pPr>
            <a:r>
              <a:rPr lang="en-US" dirty="0"/>
              <a:t>[35 mins] Let attendees get back to their Labs and complete the exercises on their own.</a:t>
            </a:r>
          </a:p>
          <a:p>
            <a:pPr marL="228600" indent="-228600">
              <a:buAutoNum type="arabicPeriod"/>
            </a:pPr>
            <a:r>
              <a:rPr lang="en-US" dirty="0"/>
              <a:t>[5 mins] Do the knowledge check to review understanding – or use time for Q&amp;A or extra buffer</a:t>
            </a:r>
          </a:p>
          <a:p>
            <a:pPr marL="228600" indent="-228600">
              <a:buAutoNum type="arabicPeriod"/>
            </a:pPr>
            <a:r>
              <a:rPr lang="en-US" dirty="0"/>
              <a:t>[5 mins] Wrap-up and provide badges, resources</a:t>
            </a:r>
          </a:p>
          <a:p>
            <a:endParaRPr lang="en-US" dirty="0"/>
          </a:p>
        </p:txBody>
      </p:sp>
      <p:sp>
        <p:nvSpPr>
          <p:cNvPr id="4" name="Slide Number Placeholder 3">
            <a:extLst>
              <a:ext uri="{FF2B5EF4-FFF2-40B4-BE49-F238E27FC236}">
                <a16:creationId xmlns:a16="http://schemas.microsoft.com/office/drawing/2014/main" id="{82B05106-BA89-E263-6AA2-FAE98B43DAF8}"/>
              </a:ext>
            </a:extLst>
          </p:cNvPr>
          <p:cNvSpPr>
            <a:spLocks noGrp="1"/>
          </p:cNvSpPr>
          <p:nvPr>
            <p:ph type="sldNum" sz="quarter" idx="10"/>
          </p:nvPr>
        </p:nvSpPr>
        <p:spPr/>
        <p:txBody>
          <a:bodyPr/>
          <a:lstStyle/>
          <a:p>
            <a:fld id="{6101C5E1-D8E9-464D-A93E-CE21651935A7}" type="slidenum">
              <a:rPr lang="en-US" smtClean="0"/>
              <a:t>41</a:t>
            </a:fld>
            <a:endParaRPr lang="en-US"/>
          </a:p>
        </p:txBody>
      </p:sp>
    </p:spTree>
    <p:extLst>
      <p:ext uri="{BB962C8B-B14F-4D97-AF65-F5344CB8AC3E}">
        <p14:creationId xmlns:p14="http://schemas.microsoft.com/office/powerpoint/2010/main" val="5596056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0000" lnSpcReduction="10000"/>
          </a:bodyPr>
          <a:lstStyle/>
          <a:p>
            <a:pPr>
              <a:spcBef>
                <a:spcPct val="43750"/>
              </a:spcBef>
              <a:spcAft>
                <a:spcPct val="43750"/>
              </a:spcAft>
            </a:pPr>
            <a:r>
              <a:t>When we train a machine learning model, we want the model to learn or uncover patterns. We focus on how accurately a model can make predictions and try to reduce the error rate of the model. However, by focusing too much on aggregated model performance metrics, we often neglect to evaluate human-centric factors that impact people or society. The Responsible AI dashboard enables users to be able to identify areas where the model outcomes are erroneous and uncover blind spots that could lead to data bias or undesirable behaviors. The dashboard aims to help make your AI model less harmful and make it easier to understand what is driving its predictions.</a:t>
            </a:r>
          </a:p>
          <a:p>
            <a:endParaRPr/>
          </a:p>
          <a:p>
            <a:pPr>
              <a:spcBef>
                <a:spcPct val="43750"/>
              </a:spcBef>
              <a:spcAft>
                <a:spcPct val="43750"/>
              </a:spcAft>
            </a:pPr>
            <a:r>
              <a:t>In this module, you've learned how to:</a:t>
            </a:r>
          </a:p>
          <a:p>
            <a:endParaRPr/>
          </a:p>
          <a:p>
            <a:r>
              <a:t>Create a Responsible AI dashboard.</a:t>
            </a:r>
          </a:p>
          <a:p>
            <a:endParaRPr/>
          </a:p>
          <a:p>
            <a:r>
              <a:t>Identify where the model has errors.</a:t>
            </a:r>
          </a:p>
          <a:p>
            <a:endParaRPr/>
          </a:p>
          <a:p>
            <a:r>
              <a:t>Discover data over or under representation to mitigate biases.</a:t>
            </a:r>
          </a:p>
          <a:p>
            <a:endParaRPr/>
          </a:p>
          <a:p>
            <a:r>
              <a:t>Understand what drives a model outcome with explainable and interpretability.</a:t>
            </a:r>
          </a:p>
          <a:p>
            <a:endParaRPr/>
          </a:p>
          <a:p>
            <a:r>
              <a:t>Mitigate issues to meet compliance regulation requirements.</a:t>
            </a:r>
          </a:p>
        </p:txBody>
      </p:sp>
      <p:sp>
        <p:nvSpPr>
          <p:cNvPr id="4" name="Slide Number Placeholder 3"/>
          <p:cNvSpPr>
            <a:spLocks noGrp="1"/>
          </p:cNvSpPr>
          <p:nvPr>
            <p:ph type="sldNum" sz="quarter" idx="10"/>
          </p:nvPr>
        </p:nvSpPr>
        <p:spPr/>
        <p:txBody>
          <a:bodyPr/>
          <a:lstStyle/>
          <a:p>
            <a:fld id="{6101C5E1-D8E9-464D-A93E-CE21651935A7}" type="slidenum">
              <a:rPr lang="en-US" smtClean="0"/>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AA6CF-9892-0FC9-106F-9A6CC09E0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887952-D002-68A1-FF8F-748539E78EE4}"/>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456491E-7BBD-E310-4BA2-B8824D64034C}"/>
              </a:ext>
            </a:extLst>
          </p:cNvPr>
          <p:cNvSpPr>
            <a:spLocks noGrp="1"/>
          </p:cNvSpPr>
          <p:nvPr>
            <p:ph type="body" idx="1"/>
          </p:nvPr>
        </p:nvSpPr>
        <p:spPr/>
        <p:txBody>
          <a:bodyPr>
            <a:normAutofit/>
          </a:bodyPr>
          <a:lstStyle/>
          <a:p>
            <a:r>
              <a:rPr lang="en-US"/>
              <a:t>In the lab later in this module, we'll be using the UCI hospital diabetes dataset to train a classification model using the Scikit-Learn framework. The model will predict whether or not a diabetic patient will be readmitted back to a hospital within 30 days of being discharged.</a:t>
            </a:r>
          </a:p>
          <a:p>
            <a:pPr>
              <a:spcBef>
                <a:spcPct val="43750"/>
              </a:spcBef>
              <a:spcAft>
                <a:spcPct val="43750"/>
              </a:spcAft>
            </a:pPr>
            <a:endParaRPr lang="en-US">
              <a:cs typeface="Calibri"/>
            </a:endParaRPr>
          </a:p>
          <a:p>
            <a:endParaRPr lang="en-US">
              <a:cs typeface="Arial" pitchFamily="34" charset="0"/>
            </a:endParaRPr>
          </a:p>
          <a:p>
            <a:pPr>
              <a:spcBef>
                <a:spcPct val="43750"/>
              </a:spcBef>
              <a:spcAft>
                <a:spcPct val="43750"/>
              </a:spcAft>
            </a:pPr>
            <a:endParaRPr>
              <a:cs typeface="Calibri"/>
            </a:endParaRPr>
          </a:p>
          <a:p>
            <a:endParaRPr lang="en-US">
              <a:cs typeface="Arial" pitchFamily="34" charset="0"/>
            </a:endParaRPr>
          </a:p>
          <a:p>
            <a:pPr>
              <a:spcBef>
                <a:spcPct val="43750"/>
              </a:spcBef>
              <a:spcAft>
                <a:spcPct val="43750"/>
              </a:spcAft>
            </a:pPr>
            <a:endParaRPr lang="en-US">
              <a:cs typeface="Calibri"/>
            </a:endParaRPr>
          </a:p>
        </p:txBody>
      </p:sp>
      <p:sp>
        <p:nvSpPr>
          <p:cNvPr id="4" name="Slide Number Placeholder 3">
            <a:extLst>
              <a:ext uri="{FF2B5EF4-FFF2-40B4-BE49-F238E27FC236}">
                <a16:creationId xmlns:a16="http://schemas.microsoft.com/office/drawing/2014/main" id="{6D0D8821-AA5D-3125-80E5-86C17786DDE6}"/>
              </a:ext>
            </a:extLst>
          </p:cNvPr>
          <p:cNvSpPr>
            <a:spLocks noGrp="1"/>
          </p:cNvSpPr>
          <p:nvPr>
            <p:ph type="sldNum" sz="quarter" idx="10"/>
          </p:nvPr>
        </p:nvSpPr>
        <p:spPr/>
        <p:txBody>
          <a:bodyPr/>
          <a:lstStyle/>
          <a:p>
            <a:fld id="{6101C5E1-D8E9-464D-A93E-CE21651935A7}" type="slidenum">
              <a:rPr lang="en-US" smtClean="0"/>
              <a:t>43</a:t>
            </a:fld>
            <a:endParaRPr lang="en-US"/>
          </a:p>
        </p:txBody>
      </p:sp>
    </p:spTree>
    <p:extLst>
      <p:ext uri="{BB962C8B-B14F-4D97-AF65-F5344CB8AC3E}">
        <p14:creationId xmlns:p14="http://schemas.microsoft.com/office/powerpoint/2010/main" val="31919086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57F35-A072-71B1-641B-04923545C7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AB4E37-B6FC-256A-CACC-ACEC9BE350C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F3CEBA3-E09E-1D9C-99B7-5C2A3E4743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3FC6FC6-D97C-4641-AE6F-FD2F1A15D831}"/>
              </a:ext>
            </a:extLst>
          </p:cNvPr>
          <p:cNvSpPr>
            <a:spLocks noGrp="1"/>
          </p:cNvSpPr>
          <p:nvPr>
            <p:ph type="sldNum" sz="quarter" idx="5"/>
          </p:nvPr>
        </p:nvSpPr>
        <p:spPr/>
        <p:txBody>
          <a:bodyPr/>
          <a:lstStyle/>
          <a:p>
            <a:fld id="{7611ECBE-6628-9345-9867-18A6BC7EE908}" type="slidenum">
              <a:rPr lang="en-US" smtClean="0"/>
              <a:t>44</a:t>
            </a:fld>
            <a:endParaRPr lang="en-US"/>
          </a:p>
        </p:txBody>
      </p:sp>
    </p:spTree>
    <p:extLst>
      <p:ext uri="{BB962C8B-B14F-4D97-AF65-F5344CB8AC3E}">
        <p14:creationId xmlns:p14="http://schemas.microsoft.com/office/powerpoint/2010/main" val="3533637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3611D-E075-DEBF-0233-674C49A634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230047-09A5-5DF2-5E46-B4E46C65A20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339BBF0-69B2-EFB7-6ACE-3E504891C291}"/>
              </a:ext>
            </a:extLst>
          </p:cNvPr>
          <p:cNvSpPr>
            <a:spLocks noGrp="1"/>
          </p:cNvSpPr>
          <p:nvPr>
            <p:ph type="body" idx="1"/>
          </p:nvPr>
        </p:nvSpPr>
        <p:spPr/>
        <p:txBody>
          <a:bodyPr>
            <a:normAutofit/>
          </a:bodyPr>
          <a:lstStyle/>
          <a:p>
            <a:r>
              <a:rPr lang="en-US" dirty="0"/>
              <a:t>In the lab later in this module, we'll be using the UCI hospital diabetes dataset to train a classification model using the Scikit-Learn framework. </a:t>
            </a:r>
            <a:br>
              <a:rPr lang="en-US" dirty="0"/>
            </a:br>
            <a:r>
              <a:rPr lang="en-US" dirty="0"/>
              <a:t>The model will predict whether or not a diabetic patient will be readmitted back to a hospital within 30 days of being discharged.</a:t>
            </a:r>
            <a:br>
              <a:rPr lang="en-US" dirty="0"/>
            </a:br>
            <a:r>
              <a:rPr lang="en-US" dirty="0"/>
              <a:t>The lab will consist of 2 notebooks – </a:t>
            </a:r>
            <a:br>
              <a:rPr lang="en-US" dirty="0"/>
            </a:br>
            <a:r>
              <a:rPr lang="en-US" dirty="0"/>
              <a:t>one that creates and registers our model in Azure</a:t>
            </a:r>
            <a:br>
              <a:rPr lang="en-US" dirty="0"/>
            </a:br>
            <a:r>
              <a:rPr lang="en-US" dirty="0"/>
              <a:t>and the other that creates &amp; activates the Responsible AI Dashboard for the model, to help us debug it</a:t>
            </a:r>
          </a:p>
          <a:p>
            <a:pPr>
              <a:spcBef>
                <a:spcPct val="43750"/>
              </a:spcBef>
              <a:spcAft>
                <a:spcPct val="43750"/>
              </a:spcAft>
            </a:pPr>
            <a:endParaRPr lang="en-US" dirty="0">
              <a:cs typeface="Calibri"/>
            </a:endParaRPr>
          </a:p>
          <a:p>
            <a:pPr>
              <a:spcBef>
                <a:spcPct val="43750"/>
              </a:spcBef>
              <a:spcAft>
                <a:spcPct val="43750"/>
              </a:spcAft>
            </a:pPr>
            <a:r>
              <a:rPr lang="en-US" dirty="0">
                <a:cs typeface="Calibri"/>
              </a:rPr>
              <a:t>We will not cover the decision-making components of the Dashboard today</a:t>
            </a:r>
          </a:p>
          <a:p>
            <a:endParaRPr lang="en-US" dirty="0">
              <a:cs typeface="Arial" pitchFamily="34" charset="0"/>
            </a:endParaRPr>
          </a:p>
          <a:p>
            <a:pPr>
              <a:spcBef>
                <a:spcPct val="43750"/>
              </a:spcBef>
              <a:spcAft>
                <a:spcPct val="43750"/>
              </a:spcAft>
            </a:pPr>
            <a:endParaRPr dirty="0">
              <a:cs typeface="Calibri"/>
            </a:endParaRPr>
          </a:p>
          <a:p>
            <a:endParaRPr lang="en-US" dirty="0">
              <a:cs typeface="Arial" pitchFamily="34" charset="0"/>
            </a:endParaRPr>
          </a:p>
          <a:p>
            <a:pPr>
              <a:spcBef>
                <a:spcPct val="43750"/>
              </a:spcBef>
              <a:spcAft>
                <a:spcPct val="43750"/>
              </a:spcAft>
            </a:pPr>
            <a:endParaRPr lang="en-US" dirty="0">
              <a:cs typeface="Calibri"/>
            </a:endParaRPr>
          </a:p>
        </p:txBody>
      </p:sp>
      <p:sp>
        <p:nvSpPr>
          <p:cNvPr id="4" name="Slide Number Placeholder 3">
            <a:extLst>
              <a:ext uri="{FF2B5EF4-FFF2-40B4-BE49-F238E27FC236}">
                <a16:creationId xmlns:a16="http://schemas.microsoft.com/office/drawing/2014/main" id="{8DF04AE3-07E1-5592-37AC-F10C8CC7829F}"/>
              </a:ext>
            </a:extLst>
          </p:cNvPr>
          <p:cNvSpPr>
            <a:spLocks noGrp="1"/>
          </p:cNvSpPr>
          <p:nvPr>
            <p:ph type="sldNum" sz="quarter" idx="10"/>
          </p:nvPr>
        </p:nvSpPr>
        <p:spPr/>
        <p:txBody>
          <a:bodyPr/>
          <a:lstStyle/>
          <a:p>
            <a:fld id="{6101C5E1-D8E9-464D-A93E-CE21651935A7}" type="slidenum">
              <a:rPr lang="en-US" smtClean="0"/>
              <a:t>5</a:t>
            </a:fld>
            <a:endParaRPr lang="en-US"/>
          </a:p>
        </p:txBody>
      </p:sp>
    </p:spTree>
    <p:extLst>
      <p:ext uri="{BB962C8B-B14F-4D97-AF65-F5344CB8AC3E}">
        <p14:creationId xmlns:p14="http://schemas.microsoft.com/office/powerpoint/2010/main" val="3940353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lab uses a platform that comes with a pre-configured Windows 11 virtual machine and a built-in instruction manual as shown.</a:t>
            </a:r>
            <a:br>
              <a:rPr lang="en-US" dirty="0"/>
            </a:br>
            <a:r>
              <a:rPr lang="en-US" dirty="0"/>
              <a:t>It also give you a temporary Azure subscription so you can work on the lab without any other pre-requisites.</a:t>
            </a:r>
          </a:p>
          <a:p>
            <a:endParaRPr lang="en-US" dirty="0"/>
          </a:p>
          <a:p>
            <a:r>
              <a:rPr lang="en-US" dirty="0"/>
              <a:t>Launch the lab and complete the “Prepare Lab Environment” section to get the attendees familiar with using the instruction manual.</a:t>
            </a:r>
            <a:br>
              <a:rPr lang="en-US" dirty="0"/>
            </a:br>
            <a:r>
              <a:rPr lang="en-US" dirty="0"/>
              <a:t>At the end of this section, you will have logged into Azure and setup an Azure Machine Learning workspace for today.</a:t>
            </a:r>
          </a:p>
        </p:txBody>
      </p:sp>
      <p:sp>
        <p:nvSpPr>
          <p:cNvPr id="4" name="Slide Number Placeholder 3"/>
          <p:cNvSpPr>
            <a:spLocks noGrp="1"/>
          </p:cNvSpPr>
          <p:nvPr>
            <p:ph type="sldNum" sz="quarter" idx="5"/>
          </p:nvPr>
        </p:nvSpPr>
        <p:spPr/>
        <p:txBody>
          <a:bodyPr/>
          <a:lstStyle/>
          <a:p>
            <a:fld id="{E4A0AC24-B9CA-4B1F-BA52-A23C2E181A57}" type="slidenum">
              <a:rPr lang="en-US" smtClean="0"/>
              <a:t>6</a:t>
            </a:fld>
            <a:endParaRPr lang="en-US"/>
          </a:p>
        </p:txBody>
      </p:sp>
    </p:spTree>
    <p:extLst>
      <p:ext uri="{BB962C8B-B14F-4D97-AF65-F5344CB8AC3E}">
        <p14:creationId xmlns:p14="http://schemas.microsoft.com/office/powerpoint/2010/main" val="1655050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B61B9-1B3F-9174-E834-49279F5DE2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9A556-9DB1-D6BE-F4B7-4C4817C4333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B7644B7-6B4C-B633-74A1-F93B829A927D}"/>
              </a:ext>
            </a:extLst>
          </p:cNvPr>
          <p:cNvSpPr>
            <a:spLocks noGrp="1"/>
          </p:cNvSpPr>
          <p:nvPr>
            <p:ph type="body" idx="1"/>
          </p:nvPr>
        </p:nvSpPr>
        <p:spPr/>
        <p:txBody>
          <a:bodyPr/>
          <a:lstStyle/>
          <a:p>
            <a:r>
              <a:rPr lang="en-US" dirty="0"/>
              <a:t>Next, get the attendees to launch the first </a:t>
            </a:r>
            <a:r>
              <a:rPr lang="en-US" dirty="0" err="1"/>
              <a:t>Jupyter</a:t>
            </a:r>
            <a:r>
              <a:rPr lang="en-US" dirty="0"/>
              <a:t> Notebook, select the right kernel, and “Run All” to execute the code.</a:t>
            </a:r>
          </a:p>
          <a:p>
            <a:br>
              <a:rPr lang="en-US" dirty="0"/>
            </a:br>
            <a:r>
              <a:rPr lang="en-US" dirty="0"/>
              <a:t>This will create the model and register it in Azure – but the process takes 10 minutes.</a:t>
            </a:r>
          </a:p>
          <a:p>
            <a:r>
              <a:rPr lang="en-US" dirty="0"/>
              <a:t>By doing this early, the attendees can now get the process going while they sit back and listen to the presentation about what they will learn.</a:t>
            </a:r>
          </a:p>
        </p:txBody>
      </p:sp>
      <p:sp>
        <p:nvSpPr>
          <p:cNvPr id="4" name="Slide Number Placeholder 3">
            <a:extLst>
              <a:ext uri="{FF2B5EF4-FFF2-40B4-BE49-F238E27FC236}">
                <a16:creationId xmlns:a16="http://schemas.microsoft.com/office/drawing/2014/main" id="{27D842FC-DFD1-D99B-4095-F419F093BF2B}"/>
              </a:ext>
            </a:extLst>
          </p:cNvPr>
          <p:cNvSpPr>
            <a:spLocks noGrp="1"/>
          </p:cNvSpPr>
          <p:nvPr>
            <p:ph type="sldNum" sz="quarter" idx="5"/>
          </p:nvPr>
        </p:nvSpPr>
        <p:spPr/>
        <p:txBody>
          <a:bodyPr/>
          <a:lstStyle/>
          <a:p>
            <a:fld id="{E4A0AC24-B9CA-4B1F-BA52-A23C2E181A57}" type="slidenum">
              <a:rPr lang="en-US" smtClean="0"/>
              <a:t>7</a:t>
            </a:fld>
            <a:endParaRPr lang="en-US"/>
          </a:p>
        </p:txBody>
      </p:sp>
    </p:spTree>
    <p:extLst>
      <p:ext uri="{BB962C8B-B14F-4D97-AF65-F5344CB8AC3E}">
        <p14:creationId xmlns:p14="http://schemas.microsoft.com/office/powerpoint/2010/main" val="3551896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4057E-1526-B5F1-15CA-90C38B8210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70EEC-78F7-9755-5DE3-0DE5E752E62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C3B7CFD-5663-F6C0-4F86-C747F9079E35}"/>
              </a:ext>
            </a:extLst>
          </p:cNvPr>
          <p:cNvSpPr>
            <a:spLocks noGrp="1"/>
          </p:cNvSpPr>
          <p:nvPr>
            <p:ph type="body" idx="1"/>
          </p:nvPr>
        </p:nvSpPr>
        <p:spPr/>
        <p:txBody>
          <a:bodyPr>
            <a:normAutofit/>
          </a:bodyPr>
          <a:lstStyle/>
          <a:p>
            <a:r>
              <a:rPr lang="en-US" dirty="0"/>
              <a:t>Welcome to the Learn Session for the Responsible AI Dashboard. This is our agenda for today.</a:t>
            </a:r>
            <a:br>
              <a:rPr lang="en-US" dirty="0"/>
            </a:br>
            <a:br>
              <a:rPr lang="en-US" dirty="0"/>
            </a:br>
            <a:r>
              <a:rPr lang="en-US" dirty="0"/>
              <a:t>The Learn Module is designed for 20 minutes of “concepts” and 45 minutes of “lab”</a:t>
            </a:r>
          </a:p>
          <a:p>
            <a:r>
              <a:rPr lang="en-US" dirty="0"/>
              <a:t>In the workshop format, we can follow this agenda to ensure attendees complete the lab within an hour.</a:t>
            </a:r>
          </a:p>
          <a:p>
            <a:endParaRPr lang="en-US" dirty="0"/>
          </a:p>
          <a:p>
            <a:pPr marL="228600" indent="-228600">
              <a:buAutoNum type="arabicPeriod"/>
            </a:pPr>
            <a:r>
              <a:rPr lang="en-US" dirty="0"/>
              <a:t>[5 mins] Start the Lab Preparation early before reviewing concepts.  Lab setup takes 10 minutes, so we can use that time to review concepts.</a:t>
            </a:r>
          </a:p>
          <a:p>
            <a:pPr marL="228600" indent="-228600">
              <a:buAutoNum type="arabicPeriod"/>
            </a:pPr>
            <a:r>
              <a:rPr lang="en-US" dirty="0"/>
              <a:t>[10 mins] Review Concepts while attendees wait for setup to complete. Use the 2-minute video, or walk through the slides and explain them</a:t>
            </a:r>
          </a:p>
          <a:p>
            <a:pPr marL="228600" indent="-228600">
              <a:buAutoNum type="arabicPeriod"/>
            </a:pPr>
            <a:r>
              <a:rPr lang="en-US" dirty="0"/>
              <a:t>[35 mins] Let attendees get back to their Labs and complete the exercises on their own.</a:t>
            </a:r>
          </a:p>
          <a:p>
            <a:pPr marL="228600" indent="-228600">
              <a:buAutoNum type="arabicPeriod"/>
            </a:pPr>
            <a:r>
              <a:rPr lang="en-US" dirty="0"/>
              <a:t>[5 mins] Do the knowledge check to review understanding – or use time for Q&amp;A or extra buffer</a:t>
            </a:r>
          </a:p>
          <a:p>
            <a:pPr marL="228600" indent="-228600">
              <a:buAutoNum type="arabicPeriod"/>
            </a:pPr>
            <a:r>
              <a:rPr lang="en-US" dirty="0"/>
              <a:t>[5 mins] Wrap-up and provide badges, resources</a:t>
            </a:r>
          </a:p>
        </p:txBody>
      </p:sp>
      <p:sp>
        <p:nvSpPr>
          <p:cNvPr id="4" name="Slide Number Placeholder 3">
            <a:extLst>
              <a:ext uri="{FF2B5EF4-FFF2-40B4-BE49-F238E27FC236}">
                <a16:creationId xmlns:a16="http://schemas.microsoft.com/office/drawing/2014/main" id="{07CC108D-1C8D-D77E-4CEE-E28391899091}"/>
              </a:ext>
            </a:extLst>
          </p:cNvPr>
          <p:cNvSpPr>
            <a:spLocks noGrp="1"/>
          </p:cNvSpPr>
          <p:nvPr>
            <p:ph type="sldNum" sz="quarter" idx="10"/>
          </p:nvPr>
        </p:nvSpPr>
        <p:spPr/>
        <p:txBody>
          <a:bodyPr/>
          <a:lstStyle/>
          <a:p>
            <a:fld id="{6101C5E1-D8E9-464D-A93E-CE21651935A7}" type="slidenum">
              <a:rPr lang="en-US" smtClean="0"/>
              <a:t>8</a:t>
            </a:fld>
            <a:endParaRPr lang="en-US"/>
          </a:p>
        </p:txBody>
      </p:sp>
    </p:spTree>
    <p:extLst>
      <p:ext uri="{BB962C8B-B14F-4D97-AF65-F5344CB8AC3E}">
        <p14:creationId xmlns:p14="http://schemas.microsoft.com/office/powerpoint/2010/main" val="989277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4CF4B-6F96-43D9-84E7-534F22C31A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536618-5D21-FE2D-0BBE-7659A599165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D83DFAC-2183-DFE0-B143-A8FBD34E6354}"/>
              </a:ext>
            </a:extLst>
          </p:cNvPr>
          <p:cNvSpPr>
            <a:spLocks noGrp="1"/>
          </p:cNvSpPr>
          <p:nvPr>
            <p:ph type="body" idx="1"/>
          </p:nvPr>
        </p:nvSpPr>
        <p:spPr/>
        <p:txBody>
          <a:bodyPr/>
          <a:lstStyle/>
          <a:p>
            <a:r>
              <a:rPr lang="en-US" dirty="0"/>
              <a:t>The pace of AI innovation and adoption today is unprecedented.</a:t>
            </a:r>
          </a:p>
          <a:p>
            <a:r>
              <a:rPr lang="en-US" dirty="0"/>
              <a:t>Innovation happens on a daily basis thanks to open-source tools and communities</a:t>
            </a:r>
            <a:br>
              <a:rPr lang="en-US" dirty="0"/>
            </a:br>
            <a:r>
              <a:rPr lang="en-US" dirty="0"/>
              <a:t>Adoption is being accelerated by organizations delivering AI-driven solutions</a:t>
            </a:r>
          </a:p>
          <a:p>
            <a:r>
              <a:rPr lang="en-US" dirty="0"/>
              <a:t>Which in turn is raising user expectations (and concerns) that AI work reliably, safely and ethically.</a:t>
            </a:r>
          </a:p>
          <a:p>
            <a:r>
              <a:rPr lang="en-US" dirty="0"/>
              <a:t>And causing governments to define regulations to help safeguard public trust in these solutions.</a:t>
            </a:r>
          </a:p>
        </p:txBody>
      </p:sp>
      <p:sp>
        <p:nvSpPr>
          <p:cNvPr id="4" name="Slide Number Placeholder 3">
            <a:extLst>
              <a:ext uri="{FF2B5EF4-FFF2-40B4-BE49-F238E27FC236}">
                <a16:creationId xmlns:a16="http://schemas.microsoft.com/office/drawing/2014/main" id="{D3E3AC41-4F0B-65F7-D942-BE76BF609B91}"/>
              </a:ext>
            </a:extLst>
          </p:cNvPr>
          <p:cNvSpPr>
            <a:spLocks noGrp="1"/>
          </p:cNvSpPr>
          <p:nvPr>
            <p:ph type="sldNum" sz="quarter" idx="5"/>
          </p:nvPr>
        </p:nvSpPr>
        <p:spPr/>
        <p:txBody>
          <a:bodyPr/>
          <a:lstStyle/>
          <a:p>
            <a:fld id="{7611ECBE-6628-9345-9867-18A6BC7EE908}" type="slidenum">
              <a:rPr lang="en-US" smtClean="0"/>
              <a:t>9</a:t>
            </a:fld>
            <a:endParaRPr lang="en-US"/>
          </a:p>
        </p:txBody>
      </p:sp>
    </p:spTree>
    <p:extLst>
      <p:ext uri="{BB962C8B-B14F-4D97-AF65-F5344CB8AC3E}">
        <p14:creationId xmlns:p14="http://schemas.microsoft.com/office/powerpoint/2010/main" val="41420772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layout">
    <p:bg>
      <p:bgPr>
        <a:solidFill>
          <a:schemeClr val="bg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8E885215-DF1E-0AA5-0C07-3FF2D0174BB4}"/>
              </a:ext>
            </a:extLst>
          </p:cNvPr>
          <p:cNvSpPr/>
          <p:nvPr/>
        </p:nvSpPr>
        <p:spPr>
          <a:xfrm>
            <a:off x="0" y="6754960"/>
            <a:ext cx="12192000" cy="103053"/>
          </a:xfrm>
          <a:custGeom>
            <a:avLst/>
            <a:gdLst>
              <a:gd name="connsiteX0" fmla="*/ 0 w 12192000"/>
              <a:gd name="connsiteY0" fmla="*/ 0 h 103053"/>
              <a:gd name="connsiteX1" fmla="*/ 12192000 w 12192000"/>
              <a:gd name="connsiteY1" fmla="*/ 0 h 103053"/>
              <a:gd name="connsiteX2" fmla="*/ 12192000 w 12192000"/>
              <a:gd name="connsiteY2" fmla="*/ 103054 h 103053"/>
              <a:gd name="connsiteX3" fmla="*/ 0 w 12192000"/>
              <a:gd name="connsiteY3" fmla="*/ 103054 h 103053"/>
            </a:gdLst>
            <a:ahLst/>
            <a:cxnLst>
              <a:cxn ang="0">
                <a:pos x="connsiteX0" y="connsiteY0"/>
              </a:cxn>
              <a:cxn ang="0">
                <a:pos x="connsiteX1" y="connsiteY1"/>
              </a:cxn>
              <a:cxn ang="0">
                <a:pos x="connsiteX2" y="connsiteY2"/>
              </a:cxn>
              <a:cxn ang="0">
                <a:pos x="connsiteX3" y="connsiteY3"/>
              </a:cxn>
            </a:cxnLst>
            <a:rect l="l" t="t" r="r" b="b"/>
            <a:pathLst>
              <a:path w="12192000" h="103051">
                <a:moveTo>
                  <a:pt x="0" y="0"/>
                </a:moveTo>
                <a:lnTo>
                  <a:pt x="12192000" y="0"/>
                </a:lnTo>
                <a:lnTo>
                  <a:pt x="12192000" y="103054"/>
                </a:lnTo>
                <a:lnTo>
                  <a:pt x="0" y="103054"/>
                </a:lnTo>
                <a:close/>
              </a:path>
            </a:pathLst>
          </a:custGeom>
          <a:gradFill>
            <a:gsLst>
              <a:gs pos="0">
                <a:srgbClr val="8661C5"/>
              </a:gs>
              <a:gs pos="49305">
                <a:srgbClr val="C73ECC"/>
              </a:gs>
              <a:gs pos="100000">
                <a:srgbClr val="0078D4"/>
              </a:gs>
            </a:gsLst>
            <a:lin ang="10800000" scaled="1"/>
          </a:gradFill>
          <a:ln w="5237" cap="flat">
            <a:noFill/>
            <a:prstDash val="solid"/>
            <a:miter/>
          </a:ln>
        </p:spPr>
        <p:txBody>
          <a:bodyPr rtlCol="0" anchor="ctr"/>
          <a:lstStyle>
            <a:defPPr>
              <a:defRPr lang="en-US"/>
            </a:defPPr>
          </a:lstStyle>
          <a:p>
            <a:endParaRPr lang="en-US"/>
          </a:p>
        </p:txBody>
      </p:sp>
      <p:sp>
        <p:nvSpPr>
          <p:cNvPr id="6" name="TextBox 5">
            <a:extLst>
              <a:ext uri="{FF2B5EF4-FFF2-40B4-BE49-F238E27FC236}">
                <a16:creationId xmlns:a16="http://schemas.microsoft.com/office/drawing/2014/main" id="{65455DBE-3C9C-78D3-1CB5-B23DB38553EB}"/>
              </a:ext>
            </a:extLst>
          </p:cNvPr>
          <p:cNvSpPr txBox="1"/>
          <p:nvPr userDrawn="1"/>
        </p:nvSpPr>
        <p:spPr>
          <a:xfrm>
            <a:off x="1327150" y="2171700"/>
            <a:ext cx="6738383" cy="1015663"/>
          </a:xfrm>
          <a:prstGeom prst="rect">
            <a:avLst/>
          </a:prstGeom>
          <a:noFill/>
        </p:spPr>
        <p:txBody>
          <a:bodyPr wrap="none" lIns="0" tIns="0" rIns="0" bIns="0" rtlCol="0">
            <a:spAutoFit/>
          </a:bodyPr>
          <a:lstStyle>
            <a:defPPr>
              <a:defRPr lang="en-US"/>
            </a:defPPr>
          </a:lstStyle>
          <a:p>
            <a:pPr algn="l"/>
            <a:r>
              <a:rPr lang="en-US" sz="6600">
                <a:gradFill flip="none" rotWithShape="1">
                  <a:gsLst>
                    <a:gs pos="54000">
                      <a:srgbClr val="C73ECC"/>
                    </a:gs>
                    <a:gs pos="0">
                      <a:srgbClr val="8661C5"/>
                    </a:gs>
                    <a:gs pos="100000">
                      <a:srgbClr val="0078D4"/>
                    </a:gs>
                  </a:gsLst>
                  <a:lin ang="10800000" scaled="1"/>
                </a:gradFill>
                <a:latin typeface="Segoe UI Bold" panose="020B0802040204020203" pitchFamily="34" charset="0"/>
                <a:cs typeface="Segoe UI Bold" panose="020B0802040204020203" pitchFamily="34" charset="0"/>
              </a:rPr>
              <a:t>Livestream Event</a:t>
            </a:r>
          </a:p>
        </p:txBody>
      </p:sp>
      <p:sp>
        <p:nvSpPr>
          <p:cNvPr id="8" name="TextBox 7">
            <a:extLst>
              <a:ext uri="{FF2B5EF4-FFF2-40B4-BE49-F238E27FC236}">
                <a16:creationId xmlns:a16="http://schemas.microsoft.com/office/drawing/2014/main" id="{E54036EF-74E2-9E37-5240-1895EB0134F5}"/>
              </a:ext>
            </a:extLst>
          </p:cNvPr>
          <p:cNvSpPr txBox="1"/>
          <p:nvPr userDrawn="1"/>
        </p:nvSpPr>
        <p:spPr>
          <a:xfrm>
            <a:off x="1327150" y="3187363"/>
            <a:ext cx="4012958" cy="1015663"/>
          </a:xfrm>
          <a:prstGeom prst="rect">
            <a:avLst/>
          </a:prstGeom>
          <a:noFill/>
        </p:spPr>
        <p:txBody>
          <a:bodyPr wrap="none" lIns="0" tIns="0" rIns="0" bIns="0" rtlCol="0">
            <a:spAutoFit/>
          </a:bodyPr>
          <a:lstStyle>
            <a:defPPr>
              <a:defRPr lang="en-US"/>
            </a:defPPr>
          </a:lstStyle>
          <a:p>
            <a:pPr algn="l"/>
            <a:r>
              <a:rPr lang="en-US" sz="6600" b="1">
                <a:solidFill>
                  <a:srgbClr val="2A446F"/>
                </a:solidFill>
              </a:rPr>
              <a:t>Learn Live</a:t>
            </a:r>
          </a:p>
        </p:txBody>
      </p:sp>
      <p:pic>
        <p:nvPicPr>
          <p:cNvPr id="4" name="Graphic 3">
            <a:extLst>
              <a:ext uri="{FF2B5EF4-FFF2-40B4-BE49-F238E27FC236}">
                <a16:creationId xmlns:a16="http://schemas.microsoft.com/office/drawing/2014/main" id="{9E538649-E0D6-D00B-A0EB-6FB7E17DD4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3980" y="212480"/>
            <a:ext cx="1686339" cy="845898"/>
          </a:xfrm>
          <a:prstGeom prst="rect">
            <a:avLst/>
          </a:prstGeom>
        </p:spPr>
      </p:pic>
    </p:spTree>
    <p:extLst>
      <p:ext uri="{BB962C8B-B14F-4D97-AF65-F5344CB8AC3E}">
        <p14:creationId xmlns:p14="http://schemas.microsoft.com/office/powerpoint/2010/main" val="3074345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5" name="CodeBlockBackground">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ct val="0"/>
              </a:spcAft>
              <a:buNone/>
              <a:defRPr sz="20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Title">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rgbClr val="2A446F"/>
                </a:solidFill>
              </a:defRPr>
            </a:lvl1pPr>
          </a:lstStyle>
          <a:p>
            <a:r>
              <a:rPr lang="en-US"/>
              <a:t>Click to edit title style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3" name="CodeBlockBackground">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ct val="0"/>
              </a:spcAft>
              <a:buNone/>
              <a:defRPr sz="20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rgbClr val="2A446F"/>
                </a:solidFill>
              </a:defRPr>
            </a:lvl1pPr>
          </a:lstStyle>
          <a:p>
            <a:r>
              <a:rPr lang="en-US"/>
              <a:t>Click to edit title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chemeClr val="bg2"/>
        </a:solidFill>
        <a:effectLst/>
      </p:bgPr>
    </p:bg>
    <p:spTree>
      <p:nvGrpSpPr>
        <p:cNvPr id="1" name=""/>
        <p:cNvGrpSpPr/>
        <p:nvPr/>
      </p:nvGrpSpPr>
      <p:grpSpPr>
        <a:xfrm>
          <a:off x="0" y="0"/>
          <a:ext cx="0" cy="0"/>
          <a:chOff x="0" y="0"/>
          <a:chExt cx="0" cy="0"/>
        </a:xfrm>
      </p:grpSpPr>
      <p:pic>
        <p:nvPicPr>
          <p:cNvPr id="6" name="Background" descr="A picture containing case, accessory, arranged&#10;&#10;Description automatically generated">
            <a:extLst>
              <a:ext uri="{FF2B5EF4-FFF2-40B4-BE49-F238E27FC236}">
                <a16:creationId xmlns:a16="http://schemas.microsoft.com/office/drawing/2014/main" id="{A38C42C5-9D1B-8547-8199-B0D8C17707CB}"/>
              </a:ext>
            </a:extLst>
          </p:cNvPr>
          <p:cNvPicPr>
            <a:picLocks noChangeAspect="1"/>
          </p:cNvPicPr>
          <p:nvPr userDrawn="1"/>
        </p:nvPicPr>
        <p:blipFill>
          <a:blip r:embed="rId2">
            <a:alphaModFix/>
          </a:blip>
          <a:srcRect r="19824"/>
          <a:stretch>
            <a:fillRect/>
          </a:stretch>
        </p:blipFill>
        <p:spPr>
          <a:xfrm>
            <a:off x="2417010" y="0"/>
            <a:ext cx="9774990" cy="6858000"/>
          </a:xfrm>
          <a:prstGeom prst="rect">
            <a:avLst/>
          </a:prstGeom>
        </p:spPr>
      </p:pic>
      <p:sp>
        <p:nvSpPr>
          <p:cNvPr id="2" name="Title"/>
          <p:cNvSpPr>
            <a:spLocks noGrp="1"/>
          </p:cNvSpPr>
          <p:nvPr>
            <p:ph type="title" hasCustomPrompt="1"/>
          </p:nvPr>
        </p:nvSpPr>
        <p:spPr>
          <a:xfrm>
            <a:off x="585214" y="3091208"/>
            <a:ext cx="7466585"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chemeClr val="bg2"/>
        </a:solidFill>
        <a:effectLst/>
      </p:bgPr>
    </p:bg>
    <p:spTree>
      <p:nvGrpSpPr>
        <p:cNvPr id="1" name=""/>
        <p:cNvGrpSpPr/>
        <p:nvPr/>
      </p:nvGrpSpPr>
      <p:grpSpPr>
        <a:xfrm>
          <a:off x="0" y="0"/>
          <a:ext cx="0" cy="0"/>
          <a:chOff x="0" y="0"/>
          <a:chExt cx="0" cy="0"/>
        </a:xfrm>
      </p:grpSpPr>
      <p:pic>
        <p:nvPicPr>
          <p:cNvPr id="6" name="Background" descr="A picture containing case, accessory, arranged&#10;&#10;Description automatically generated">
            <a:extLst>
              <a:ext uri="{FF2B5EF4-FFF2-40B4-BE49-F238E27FC236}">
                <a16:creationId xmlns:a16="http://schemas.microsoft.com/office/drawing/2014/main" id="{2A6AA0B9-027D-8539-FF20-AFB01D1F7528}"/>
              </a:ext>
            </a:extLst>
          </p:cNvPr>
          <p:cNvPicPr>
            <a:picLocks noChangeAspect="1"/>
          </p:cNvPicPr>
          <p:nvPr userDrawn="1"/>
        </p:nvPicPr>
        <p:blipFill>
          <a:blip r:embed="rId2">
            <a:alphaModFix/>
          </a:blip>
          <a:srcRect r="19824"/>
          <a:stretch>
            <a:fillRect/>
          </a:stretch>
        </p:blipFill>
        <p:spPr>
          <a:xfrm>
            <a:off x="2417010" y="0"/>
            <a:ext cx="9774990" cy="6858000"/>
          </a:xfrm>
          <a:prstGeom prst="rect">
            <a:avLst/>
          </a:prstGeom>
        </p:spPr>
      </p:pic>
      <p:sp>
        <p:nvSpPr>
          <p:cNvPr id="5" name="Subtitle"/>
          <p:cNvSpPr>
            <a:spLocks noGrp="1"/>
          </p:cNvSpPr>
          <p:nvPr>
            <p:ph type="body" sz="quarter" idx="12" hasCustomPrompt="1"/>
          </p:nvPr>
        </p:nvSpPr>
        <p:spPr>
          <a:xfrm>
            <a:off x="585216" y="3977319"/>
            <a:ext cx="7422134" cy="307777"/>
          </a:xfrm>
          <a:noFill/>
        </p:spPr>
        <p:txBody>
          <a:bodyPr wrap="square" lIns="0" tIns="0" rIns="0" bIns="0">
            <a:spAutoFit/>
          </a:bodyPr>
          <a:lstStyle>
            <a:lvl1pPr marL="0" indent="0">
              <a:spcBef>
                <a:spcPct val="0"/>
              </a:spcBef>
              <a:spcAft>
                <a:spcPct val="0"/>
              </a:spcAft>
              <a:buFont typeface="Arial" pitchFamily="34" charset="0"/>
              <a:buNone/>
              <a:defRPr sz="2000" spc="0" baseline="0">
                <a:solidFill>
                  <a:schemeClr val="tx1"/>
                </a:solidFill>
                <a:latin typeface="+mn-lt"/>
              </a:defRPr>
            </a:lvl1pPr>
          </a:lstStyle>
          <a:p>
            <a:pPr lvl="0"/>
            <a:r>
              <a:rPr lang="en-US"/>
              <a:t>Speaker name</a:t>
            </a:r>
          </a:p>
        </p:txBody>
      </p:sp>
      <p:sp>
        <p:nvSpPr>
          <p:cNvPr id="2" name="Title"/>
          <p:cNvSpPr>
            <a:spLocks noGrp="1"/>
          </p:cNvSpPr>
          <p:nvPr>
            <p:ph type="title" hasCustomPrompt="1"/>
          </p:nvPr>
        </p:nvSpPr>
        <p:spPr>
          <a:xfrm>
            <a:off x="585216" y="3088623"/>
            <a:ext cx="7422134"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Demo title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nowledge_check_section_layout">
    <p:bg>
      <p:bgPr>
        <a:solidFill>
          <a:schemeClr val="bg2"/>
        </a:solidFill>
        <a:effectLst/>
      </p:bgPr>
    </p:bg>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313A648C-F20E-F1AE-689F-4D1B30C197C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4" y="3091208"/>
            <a:ext cx="7466585"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34306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Slide_1">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chemeClr val="tx2"/>
        </a:solidFill>
        <a:effectLst/>
      </p:bgPr>
    </p:bg>
    <p:spTree>
      <p:nvGrpSpPr>
        <p:cNvPr id="1" name=""/>
        <p:cNvGrpSpPr/>
        <p:nvPr/>
      </p:nvGrpSpPr>
      <p:grpSpPr>
        <a:xfrm>
          <a:off x="0" y="0"/>
          <a:ext cx="0" cy="0"/>
          <a:chOff x="0" y="0"/>
          <a:chExt cx="0" cy="0"/>
        </a:xfrm>
      </p:grpSpPr>
      <p:sp>
        <p:nvSpPr>
          <p:cNvPr id="10" name="ThankYou">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ct val="0"/>
              </a:spcAft>
              <a:buFont typeface="Arial" pitchFamily="34" charset="0"/>
              <a:buNone/>
              <a:defRPr lang="en-US" sz="3600" b="0" kern="1200" cap="none" spc="-50" baseline="0">
                <a:ln w="3175">
                  <a:noFill/>
                </a:ln>
                <a:solidFill>
                  <a:schemeClr val="accent1"/>
                </a:solidFill>
                <a:effectLst/>
                <a:latin typeface="+mj-lt"/>
                <a:ea typeface="+mn-ea"/>
                <a:cs typeface="Segoe UI" pitchFamily="34" charset="0"/>
              </a:defRPr>
            </a:lvl1pPr>
          </a:lstStyle>
          <a:p>
            <a:pPr lvl="0"/>
            <a:r>
              <a:rPr lang="en-US"/>
              <a:t>Thank you.</a:t>
            </a:r>
          </a:p>
        </p:txBody>
      </p:sp>
      <p:sp>
        <p:nvSpPr>
          <p:cNvPr id="2" name="Copyright"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bg1"/>
                </a:solidFill>
                <a:cs typeface="Segoe UI" pitchFamily="34" charset="0"/>
              </a:rPr>
              <a:t>© Copyright Microsoft Corporation. All rights reserved. </a:t>
            </a:r>
          </a:p>
        </p:txBody>
      </p:sp>
      <p:sp>
        <p:nvSpPr>
          <p:cNvPr id="8" name="Title">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a:ln w="3175">
                  <a:noFill/>
                </a:ln>
                <a:solidFill>
                  <a:srgbClr val="2A446F"/>
                </a:solidFill>
                <a:effectLst/>
                <a:latin typeface="+mn-lt"/>
                <a:ea typeface="+mn-ea"/>
                <a:cs typeface="Segoe UI" pitchFamily="34" charset="0"/>
              </a:defRPr>
            </a:lvl1pPr>
          </a:lstStyle>
          <a:p>
            <a:endParaRPr lang="en-US"/>
          </a:p>
        </p:txBody>
      </p:sp>
      <p:pic>
        <p:nvPicPr>
          <p:cNvPr id="3" name="Graphic 2">
            <a:extLst>
              <a:ext uri="{FF2B5EF4-FFF2-40B4-BE49-F238E27FC236}">
                <a16:creationId xmlns:a16="http://schemas.microsoft.com/office/drawing/2014/main" id="{DCA95B40-5526-64F5-D6FA-03A6549E12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3980" y="212480"/>
            <a:ext cx="1686339" cy="845898"/>
          </a:xfrm>
          <a:prstGeom prst="rect">
            <a:avLst/>
          </a:prstGeom>
        </p:spPr>
      </p:pic>
    </p:spTree>
    <p:extLst>
      <p:ext uri="{BB962C8B-B14F-4D97-AF65-F5344CB8AC3E}">
        <p14:creationId xmlns:p14="http://schemas.microsoft.com/office/powerpoint/2010/main" val="186960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userDrawn="1">
          <p15:clr>
            <a:srgbClr val="FBAE40"/>
          </p15:clr>
        </p15:guide>
        <p15:guide id="2" orient="horz" pos="912" userDrawn="1">
          <p15:clr>
            <a:srgbClr val="FBAE40"/>
          </p15:clr>
        </p15:guide>
        <p15:guide id="3" orient="horz" pos="127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_layout_22">
    <p:bg>
      <p:bgRef idx="1001">
        <a:schemeClr val="bg1"/>
      </p:bgRef>
    </p:bg>
    <p:spTree>
      <p:nvGrpSpPr>
        <p:cNvPr id="1" name=""/>
        <p:cNvGrpSpPr/>
        <p:nvPr/>
      </p:nvGrpSpPr>
      <p:grpSpPr>
        <a:xfrm>
          <a:off x="0" y="0"/>
          <a:ext cx="0" cy="0"/>
          <a:chOff x="0" y="0"/>
          <a:chExt cx="0" cy="0"/>
        </a:xfrm>
      </p:grpSpPr>
      <p:pic>
        <p:nvPicPr>
          <p:cNvPr id="17" name="Picture 16" descr="Logo&#10;&#10;Description automatically generated">
            <a:extLst>
              <a:ext uri="{FF2B5EF4-FFF2-40B4-BE49-F238E27FC236}">
                <a16:creationId xmlns:a16="http://schemas.microsoft.com/office/drawing/2014/main" id="{C6FDF6E3-2D3A-4F56-A187-6A4CD5B014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2894" y="304800"/>
            <a:ext cx="4024312" cy="840521"/>
          </a:xfrm>
          <a:prstGeom prst="rect">
            <a:avLst/>
          </a:prstGeom>
        </p:spPr>
      </p:pic>
      <p:sp>
        <p:nvSpPr>
          <p:cNvPr id="2" name="Rectangle 1">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gradFill>
            <a:gsLst>
              <a:gs pos="0">
                <a:schemeClr val="tx2"/>
              </a:gs>
              <a:gs pos="82000">
                <a:schemeClr val="tx2"/>
              </a:gs>
              <a:gs pos="34000">
                <a:srgbClr val="8252CF"/>
              </a:gs>
            </a:gsLst>
            <a:lin ang="3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chemeClr val="accent3"/>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6927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rgbClr val="00022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04E684-10F4-4CC3-A0B9-F03AA7BE37CF}" type="datetimeFigureOut">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cxnSp>
        <p:nvCxnSpPr>
          <p:cNvPr id="7" name="GradientLine">
            <a:extLst>
              <a:ext uri="{FF2B5EF4-FFF2-40B4-BE49-F238E27FC236}">
                <a16:creationId xmlns:a16="http://schemas.microsoft.com/office/drawing/2014/main" id="{DB6603D1-E4E3-3FBF-5E4C-B6C6B10DB360}"/>
              </a:ext>
              <a:ext uri="{C183D7F6-B498-43B3-948B-1728B52AA6E4}">
                <adec:decorative xmlns:adec="http://schemas.microsoft.com/office/drawing/2017/decorative" val="1"/>
              </a:ext>
            </a:extLst>
          </p:cNvPr>
          <p:cNvCxnSpPr>
            <a:cxnSpLocks/>
          </p:cNvCxnSpPr>
          <p:nvPr userDrawn="1"/>
        </p:nvCxnSpPr>
        <p:spPr>
          <a:xfrm flipH="1">
            <a:off x="687504" y="6294638"/>
            <a:ext cx="10811911" cy="0"/>
          </a:xfrm>
          <a:prstGeom prst="line">
            <a:avLst/>
          </a:prstGeom>
          <a:ln w="34925" cap="rnd">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5917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layout">
    <p:bg>
      <p:bgPr>
        <a:solidFill>
          <a:schemeClr val="bg2"/>
        </a:solidFill>
        <a:effectLst/>
      </p:bgPr>
    </p:bg>
    <p:spTree>
      <p:nvGrpSpPr>
        <p:cNvPr id="1" name=""/>
        <p:cNvGrpSpPr/>
        <p:nvPr/>
      </p:nvGrpSpPr>
      <p:grpSpPr>
        <a:xfrm>
          <a:off x="0" y="0"/>
          <a:ext cx="0" cy="0"/>
          <a:chOff x="0" y="0"/>
          <a:chExt cx="0" cy="0"/>
        </a:xfrm>
      </p:grpSpPr>
      <p:pic>
        <p:nvPicPr>
          <p:cNvPr id="4" name="Background" descr="A picture containing icon&#10;&#10;Description automatically generated">
            <a:extLst>
              <a:ext uri="{FF2B5EF4-FFF2-40B4-BE49-F238E27FC236}">
                <a16:creationId xmlns:a16="http://schemas.microsoft.com/office/drawing/2014/main" id="{C2D2E77F-6635-C76C-938D-FD50C1AEC3EC}"/>
              </a:ext>
            </a:extLst>
          </p:cNvPr>
          <p:cNvPicPr>
            <a:picLocks noChangeAspect="1"/>
          </p:cNvPicPr>
          <p:nvPr userDrawn="1"/>
        </p:nvPicPr>
        <p:blipFill>
          <a:blip r:embed="rId2"/>
          <a:stretch>
            <a:fillRect/>
          </a:stretch>
        </p:blipFill>
        <p:spPr>
          <a:xfrm>
            <a:off x="0" y="0"/>
            <a:ext cx="12191999" cy="6858000"/>
          </a:xfrm>
          <a:prstGeom prst="rect">
            <a:avLst/>
          </a:prstGeom>
        </p:spPr>
      </p:pic>
      <p:pic>
        <p:nvPicPr>
          <p:cNvPr id="2" name="LearnLiveLogo" descr="preencoded.png">
            <a:extLst>
              <a:ext uri="{FF2B5EF4-FFF2-40B4-BE49-F238E27FC236}">
                <a16:creationId xmlns:a16="http://schemas.microsoft.com/office/drawing/2014/main" id="{A98027B2-58A0-3CA4-247A-D384BC9368E6}"/>
              </a:ext>
            </a:extLst>
          </p:cNvPr>
          <p:cNvPicPr>
            <a:picLocks noChangeAspect="1"/>
          </p:cNvPicPr>
          <p:nvPr userDrawn="1"/>
        </p:nvPicPr>
        <p:blipFill>
          <a:blip r:embed="rId3"/>
          <a:stretch>
            <a:fillRect/>
          </a:stretch>
        </p:blipFill>
        <p:spPr>
          <a:xfrm>
            <a:off x="584200" y="1429061"/>
            <a:ext cx="6498446" cy="1557782"/>
          </a:xfrm>
          <a:prstGeom prst="rect">
            <a:avLst/>
          </a:prstGeom>
        </p:spPr>
      </p:pic>
      <p:pic>
        <p:nvPicPr>
          <p:cNvPr id="15" name="Speaker2Image">
            <a:extLst>
              <a:ext uri="{FF2B5EF4-FFF2-40B4-BE49-F238E27FC236}">
                <a16:creationId xmlns:a16="http://schemas.microsoft.com/office/drawing/2014/main" id="{42F6917C-7CB6-284B-60AD-A55A8EDE3DFC}"/>
              </a:ext>
            </a:extLst>
          </p:cNvPr>
          <p:cNvPicPr>
            <a:picLocks noChangeAspect="1"/>
          </p:cNvPicPr>
          <p:nvPr userDrawn="1"/>
        </p:nvPicPr>
        <p:blipFill>
          <a:blip r:embed="rId4"/>
          <a:stretch>
            <a:fillRect/>
          </a:stretch>
        </p:blipFill>
        <p:spPr>
          <a:xfrm>
            <a:off x="8794748" y="3441310"/>
            <a:ext cx="2033631" cy="2032390"/>
          </a:xfrm>
          <a:prstGeom prst="roundRect">
            <a:avLst/>
          </a:prstGeom>
        </p:spPr>
      </p:pic>
      <p:pic>
        <p:nvPicPr>
          <p:cNvPr id="14" name="Speaker1Image">
            <a:extLst>
              <a:ext uri="{FF2B5EF4-FFF2-40B4-BE49-F238E27FC236}">
                <a16:creationId xmlns:a16="http://schemas.microsoft.com/office/drawing/2014/main" id="{7D2149DF-C01F-E427-67AF-DE719583CA5C}"/>
              </a:ext>
            </a:extLst>
          </p:cNvPr>
          <p:cNvPicPr>
            <a:picLocks noChangeAspect="1"/>
          </p:cNvPicPr>
          <p:nvPr userDrawn="1"/>
        </p:nvPicPr>
        <p:blipFill>
          <a:blip r:embed="rId4"/>
          <a:stretch>
            <a:fillRect/>
          </a:stretch>
        </p:blipFill>
        <p:spPr>
          <a:xfrm>
            <a:off x="8794749" y="704460"/>
            <a:ext cx="2033631" cy="2032390"/>
          </a:xfrm>
          <a:prstGeom prst="roundRect">
            <a:avLst/>
          </a:prstGeom>
        </p:spPr>
      </p:pic>
      <p:sp>
        <p:nvSpPr>
          <p:cNvPr id="16" name="Subtitle">
            <a:extLst>
              <a:ext uri="{FF2B5EF4-FFF2-40B4-BE49-F238E27FC236}">
                <a16:creationId xmlns:a16="http://schemas.microsoft.com/office/drawing/2014/main" id="{5CEC71EA-EFE4-788B-DE57-4AB54D70F8EC}"/>
              </a:ext>
            </a:extLst>
          </p:cNvPr>
          <p:cNvSpPr txBox="1"/>
          <p:nvPr userDrawn="1"/>
        </p:nvSpPr>
        <p:spPr>
          <a:xfrm>
            <a:off x="584200" y="6382187"/>
            <a:ext cx="6498446" cy="307777"/>
          </a:xfrm>
          <a:prstGeom prst="rect">
            <a:avLst/>
          </a:prstGeom>
          <a:noFill/>
        </p:spPr>
        <p:txBody>
          <a:bodyPr wrap="square" lIns="0" tIns="0" rIns="0" bIns="0" rtlCol="0">
            <a:spAutoFit/>
          </a:bodyPr>
          <a:lstStyle>
            <a:defPPr>
              <a:defRPr lang="en-US"/>
            </a:defPPr>
          </a:lstStyle>
          <a:p>
            <a:endParaRPr/>
          </a:p>
        </p:txBody>
      </p:sp>
      <p:sp>
        <p:nvSpPr>
          <p:cNvPr id="5" name="Title">
            <a:extLst>
              <a:ext uri="{FF2B5EF4-FFF2-40B4-BE49-F238E27FC236}">
                <a16:creationId xmlns:a16="http://schemas.microsoft.com/office/drawing/2014/main" id="{52BB1A11-0E88-0B40-9165-D18325866A63}"/>
              </a:ext>
            </a:extLst>
          </p:cNvPr>
          <p:cNvSpPr txBox="1"/>
          <p:nvPr userDrawn="1"/>
        </p:nvSpPr>
        <p:spPr>
          <a:xfrm>
            <a:off x="584200" y="3316210"/>
            <a:ext cx="7747000" cy="2194560"/>
          </a:xfrm>
          <a:prstGeom prst="rect">
            <a:avLst/>
          </a:prstGeom>
          <a:noFill/>
        </p:spPr>
        <p:txBody>
          <a:bodyPr wrap="square" lIns="0" tIns="0" rIns="0" bIns="0" rtlCol="0">
            <a:spAutoFit/>
          </a:bodyPr>
          <a:lstStyle>
            <a:defPPr>
              <a:defRPr lang="en-US"/>
            </a:defPPr>
          </a:lstStyle>
          <a:p>
            <a:pPr algn="l"/>
            <a:r>
              <a:rPr lang="en-US" sz="4800" b="1">
                <a:gradFill>
                  <a:gsLst>
                    <a:gs pos="56000">
                      <a:srgbClr val="8661C5"/>
                    </a:gs>
                    <a:gs pos="0">
                      <a:srgbClr val="0078D4"/>
                    </a:gs>
                  </a:gsLst>
                  <a:lin ang="3600000" scaled="0"/>
                </a:gradFill>
                <a:latin typeface="Segoe UI Bold" panose="020B0802040204020203" pitchFamily="34" charset="0"/>
                <a:cs typeface="Segoe UI Bold" panose="020B0802040204020203" pitchFamily="34" charset="0"/>
              </a:rPr>
              <a:t>Train a model and debug it with Responsible AI dashboard</a:t>
            </a:r>
          </a:p>
        </p:txBody>
      </p:sp>
      <p:pic>
        <p:nvPicPr>
          <p:cNvPr id="8" name="Graphic 7">
            <a:extLst>
              <a:ext uri="{FF2B5EF4-FFF2-40B4-BE49-F238E27FC236}">
                <a16:creationId xmlns:a16="http://schemas.microsoft.com/office/drawing/2014/main" id="{F21D8C49-8258-5EA3-6C92-5397363B053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83980" y="212480"/>
            <a:ext cx="1686339" cy="845898"/>
          </a:xfrm>
          <a:prstGeom prst="rect">
            <a:avLst/>
          </a:prstGeom>
        </p:spPr>
      </p:pic>
    </p:spTree>
    <p:extLst>
      <p:ext uri="{BB962C8B-B14F-4D97-AF65-F5344CB8AC3E}">
        <p14:creationId xmlns:p14="http://schemas.microsoft.com/office/powerpoint/2010/main" val="3438074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arn_screenshot">
    <p:bg>
      <p:bgPr>
        <a:solidFill>
          <a:srgbClr val="F4F3F5"/>
        </a:solidFill>
        <a:effectLst/>
      </p:bgPr>
    </p:bg>
    <p:spTree>
      <p:nvGrpSpPr>
        <p:cNvPr id="1" name=""/>
        <p:cNvGrpSpPr/>
        <p:nvPr/>
      </p:nvGrpSpPr>
      <p:grpSpPr>
        <a:xfrm>
          <a:off x="0" y="0"/>
          <a:ext cx="0" cy="0"/>
          <a:chOff x="0" y="0"/>
          <a:chExt cx="0" cy="0"/>
        </a:xfrm>
      </p:grpSpPr>
      <p:pic>
        <p:nvPicPr>
          <p:cNvPr id="11" name="DeviceBorder">
            <a:extLst>
              <a:ext uri="{FF2B5EF4-FFF2-40B4-BE49-F238E27FC236}">
                <a16:creationId xmlns:a16="http://schemas.microsoft.com/office/drawing/2014/main" id="{C4B95F29-56C3-4C85-A12B-0B0BE769E7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44774" y="418150"/>
            <a:ext cx="7747227" cy="6439851"/>
          </a:xfrm>
          <a:prstGeom prst="rect">
            <a:avLst/>
          </a:prstGeom>
        </p:spPr>
      </p:pic>
      <p:sp>
        <p:nvSpPr>
          <p:cNvPr id="12" name="Screenshot">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7589520"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4" name="Subtitle"/>
          <p:cNvSpPr>
            <a:spLocks noGrp="1"/>
          </p:cNvSpPr>
          <p:nvPr>
            <p:ph type="body" sz="quarter" idx="10" hasCustomPrompt="1"/>
          </p:nvPr>
        </p:nvSpPr>
        <p:spPr>
          <a:xfrm>
            <a:off x="584200" y="1922802"/>
            <a:ext cx="4630006" cy="307777"/>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algn="l"/>
            <a:r>
              <a:rPr lang="en-US" sz="2000" b="1">
                <a:gradFill>
                  <a:gsLst>
                    <a:gs pos="56000">
                      <a:srgbClr val="8661C5"/>
                    </a:gs>
                    <a:gs pos="0">
                      <a:srgbClr val="0078D4"/>
                    </a:gs>
                  </a:gsLst>
                  <a:lin ang="3600000" scaled="0"/>
                </a:gradFill>
                <a:latin typeface="Segoe UI Bold" panose="020B0802040204020203" pitchFamily="34" charset="0"/>
                <a:cs typeface="Segoe UI Bold" panose="020B0802040204020203" pitchFamily="34" charset="0"/>
              </a:rPr>
              <a:t>Subtitle</a:t>
            </a:r>
          </a:p>
        </p:txBody>
      </p:sp>
    </p:spTree>
    <p:extLst>
      <p:ext uri="{BB962C8B-B14F-4D97-AF65-F5344CB8AC3E}">
        <p14:creationId xmlns:p14="http://schemas.microsoft.com/office/powerpoint/2010/main" val="17662680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Slide_1">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2B591685-2616-1AF4-32BF-5FDF1D42F8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solidFill>
                  <a:srgbClr val="2A446F"/>
                </a:solidFill>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2827454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rgbClr val="2A446F"/>
                </a:solidFill>
              </a:defRPr>
            </a:lvl1pPr>
          </a:lstStyle>
          <a:p>
            <a:r>
              <a:rPr lang="en-US"/>
              <a:t>Click to edit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45447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ed_layout">
    <p:bg>
      <p:bgPr>
        <a:solidFill>
          <a:srgbClr val="F4F3F5"/>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rgbClr val="2A446F"/>
                </a:solidFill>
              </a:defRPr>
            </a:lvl1pPr>
          </a:lstStyle>
          <a:p>
            <a:r>
              <a:rPr lang="en-US"/>
              <a:t>Title</a:t>
            </a:r>
          </a:p>
        </p:txBody>
      </p:sp>
      <p:sp>
        <p:nvSpPr>
          <p:cNvPr id="3" name="Subtitle">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4" name="GradientLine">
            <a:extLst>
              <a:ext uri="{FF2B5EF4-FFF2-40B4-BE49-F238E27FC236}">
                <a16:creationId xmlns:a16="http://schemas.microsoft.com/office/drawing/2014/main" id="{8656CD03-D8B5-A954-194E-D56A814FC148}"/>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4020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ercise_section_layout">
    <p:bg>
      <p:bgPr>
        <a:solidFill>
          <a:srgbClr val="F4F3F5"/>
        </a:solidFill>
        <a:effectLst/>
      </p:bgPr>
    </p:bg>
    <p:spTree>
      <p:nvGrpSpPr>
        <p:cNvPr id="1" name=""/>
        <p:cNvGrpSpPr/>
        <p:nvPr/>
      </p:nvGrpSpPr>
      <p:grpSpPr>
        <a:xfrm>
          <a:off x="0" y="0"/>
          <a:ext cx="0" cy="0"/>
          <a:chOff x="0" y="0"/>
          <a:chExt cx="0" cy="0"/>
        </a:xfrm>
      </p:grpSpPr>
      <p:sp>
        <p:nvSpPr>
          <p:cNvPr id="3" name="BulletedList">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1958003"/>
            <a:ext cx="6667500" cy="2941995"/>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4" name="GradientLine">
            <a:extLst>
              <a:ext uri="{FF2B5EF4-FFF2-40B4-BE49-F238E27FC236}">
                <a16:creationId xmlns:a16="http://schemas.microsoft.com/office/drawing/2014/main" id="{8656CD03-D8B5-A954-194E-D56A814FC148}"/>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D088A6A1-1795-C3C9-4A9E-6D6FA6A0CEC9}"/>
              </a:ext>
            </a:extLst>
          </p:cNvPr>
          <p:cNvSpPr txBox="1"/>
          <p:nvPr userDrawn="1"/>
        </p:nvSpPr>
        <p:spPr>
          <a:xfrm>
            <a:off x="582611" y="3275112"/>
            <a:ext cx="3474225" cy="304800"/>
          </a:xfrm>
          <a:prstGeom prst="rect">
            <a:avLst/>
          </a:prstGeom>
          <a:noFill/>
        </p:spPr>
        <p:txBody>
          <a:bodyPr wrap="square" lIns="0" tIns="0" rIns="0" bIns="0" rtlCol="0">
            <a:spAutoFit/>
          </a:bodyPr>
          <a:lstStyle>
            <a:defPPr>
              <a:defRPr lang="en-US"/>
            </a:defPPr>
          </a:lstStyle>
          <a:p>
            <a:pPr algn="l"/>
            <a:endParaRPr lang="en-US" sz="2000"/>
          </a:p>
        </p:txBody>
      </p:sp>
      <p:sp>
        <p:nvSpPr>
          <p:cNvPr id="6" name="Title">
            <a:extLst>
              <a:ext uri="{FF2B5EF4-FFF2-40B4-BE49-F238E27FC236}">
                <a16:creationId xmlns:a16="http://schemas.microsoft.com/office/drawing/2014/main" id="{F9B36422-BCCF-7373-240B-2027A64112AD}"/>
              </a:ext>
            </a:extLst>
          </p:cNvPr>
          <p:cNvSpPr>
            <a:spLocks noGrp="1"/>
          </p:cNvSpPr>
          <p:nvPr>
            <p:ph type="title" hasCustomPrompt="1"/>
          </p:nvPr>
        </p:nvSpPr>
        <p:spPr>
          <a:xfrm>
            <a:off x="588263" y="457200"/>
            <a:ext cx="11018520" cy="553998"/>
          </a:xfrm>
        </p:spPr>
        <p:txBody>
          <a:bodyPr/>
          <a:lstStyle>
            <a:lvl1pPr>
              <a:lnSpc>
                <a:spcPct val="100000"/>
              </a:lnSpc>
              <a:defRPr sz="3600">
                <a:solidFill>
                  <a:srgbClr val="2A446F"/>
                </a:solidFill>
              </a:defRPr>
            </a:lvl1pPr>
          </a:lstStyle>
          <a:p>
            <a:r>
              <a:rPr lang="en-US"/>
              <a:t>Click to edit title style</a:t>
            </a:r>
          </a:p>
        </p:txBody>
      </p:sp>
    </p:spTree>
    <p:extLst>
      <p:ext uri="{BB962C8B-B14F-4D97-AF65-F5344CB8AC3E}">
        <p14:creationId xmlns:p14="http://schemas.microsoft.com/office/powerpoint/2010/main" val="3248783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sources_layout">
    <p:bg>
      <p:bgPr>
        <a:solidFill>
          <a:srgbClr val="F4F3F5"/>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rgbClr val="2A446F"/>
                </a:solidFill>
              </a:defRPr>
            </a:lvl1pPr>
          </a:lstStyle>
          <a:p>
            <a:r>
              <a:rPr lang="en-US"/>
              <a:t>Title</a:t>
            </a:r>
          </a:p>
        </p:txBody>
      </p:sp>
      <p:sp>
        <p:nvSpPr>
          <p:cNvPr id="3" name="Subtitle">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4" name="GradientLine">
            <a:extLst>
              <a:ext uri="{FF2B5EF4-FFF2-40B4-BE49-F238E27FC236}">
                <a16:creationId xmlns:a16="http://schemas.microsoft.com/office/drawing/2014/main" id="{8656CD03-D8B5-A954-194E-D56A814FC148}"/>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310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nowledge_check">
    <p:bg>
      <p:bgPr>
        <a:solidFill>
          <a:srgbClr val="F4F3F5"/>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276999"/>
          </a:xfrm>
        </p:spPr>
        <p:txBody>
          <a:bodyPr anchor="t"/>
          <a:lstStyle>
            <a:lvl1pPr marL="0" indent="0">
              <a:spcAft>
                <a:spcPts val="600"/>
              </a:spcAft>
              <a:buFontTx/>
              <a:buNone/>
              <a:defRPr sz="1800"/>
            </a:lvl1pPr>
          </a:lstStyle>
          <a:p>
            <a:pPr lvl="0"/>
            <a:r>
              <a:rPr lang="en-US"/>
              <a:t>Click to edit text styles</a:t>
            </a:r>
          </a:p>
        </p:txBody>
      </p:sp>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rgbClr val="2A446F"/>
                </a:solidFill>
              </a:defRPr>
            </a:lvl1pPr>
          </a:lstStyle>
          <a:p>
            <a:r>
              <a:rPr lang="en-US"/>
              <a:t>Title</a:t>
            </a:r>
          </a:p>
        </p:txBody>
      </p:sp>
      <p:cxnSp>
        <p:nvCxnSpPr>
          <p:cNvPr id="4" name="GradientLine">
            <a:extLst>
              <a:ext uri="{FF2B5EF4-FFF2-40B4-BE49-F238E27FC236}">
                <a16:creationId xmlns:a16="http://schemas.microsoft.com/office/drawing/2014/main" id="{0685494A-025D-C7C3-84BE-039E09517DEB}"/>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4DCD77DC-A8C9-222E-435D-8199D1CEA595}"/>
              </a:ext>
            </a:extLst>
          </p:cNvPr>
          <p:cNvSpPr>
            <a:spLocks noGrp="1"/>
          </p:cNvSpPr>
          <p:nvPr>
            <p:ph type="body" sz="quarter" idx="12" hasCustomPrompt="1"/>
          </p:nvPr>
        </p:nvSpPr>
        <p:spPr>
          <a:xfrm>
            <a:off x="588264" y="6272211"/>
            <a:ext cx="3767836" cy="276999"/>
          </a:xfrm>
        </p:spPr>
        <p:txBody>
          <a:bodyPr anchor="t"/>
          <a:lstStyle>
            <a:lvl1pPr marL="0" indent="0">
              <a:spcAft>
                <a:spcPts val="600"/>
              </a:spcAft>
              <a:buFontTx/>
              <a:buNone/>
              <a:defRPr sz="1800"/>
            </a:lvl1pPr>
          </a:lstStyle>
          <a:p>
            <a:pPr lvl="0"/>
            <a:r>
              <a:rPr lang="en-US"/>
              <a:t>Vote at &lt;LINK&gt;</a:t>
            </a:r>
          </a:p>
        </p:txBody>
      </p:sp>
      <p:pic>
        <p:nvPicPr>
          <p:cNvPr id="7" name="Picture 6" descr="Qr code&#10;&#10;Description automatically generated">
            <a:extLst>
              <a:ext uri="{FF2B5EF4-FFF2-40B4-BE49-F238E27FC236}">
                <a16:creationId xmlns:a16="http://schemas.microsoft.com/office/drawing/2014/main" id="{C143868B-98EB-6288-4E35-1EB895B434DF}"/>
              </a:ext>
            </a:extLst>
          </p:cNvPr>
          <p:cNvPicPr>
            <a:picLocks noChangeAspect="1"/>
          </p:cNvPicPr>
          <p:nvPr userDrawn="1"/>
        </p:nvPicPr>
        <p:blipFill>
          <a:blip r:embed="rId2"/>
          <a:stretch>
            <a:fillRect/>
          </a:stretch>
        </p:blipFill>
        <p:spPr>
          <a:xfrm>
            <a:off x="588263" y="4547684"/>
            <a:ext cx="1263802" cy="1263802"/>
          </a:xfrm>
          <a:prstGeom prst="rect">
            <a:avLst/>
          </a:prstGeom>
        </p:spPr>
      </p:pic>
    </p:spTree>
    <p:extLst>
      <p:ext uri="{BB962C8B-B14F-4D97-AF65-F5344CB8AC3E}">
        <p14:creationId xmlns:p14="http://schemas.microsoft.com/office/powerpoint/2010/main" val="9604647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a:extLst>
              <a:ext uri="{FF2B5EF4-FFF2-40B4-BE49-F238E27FC236}">
                <a16:creationId xmlns:a16="http://schemas.microsoft.com/office/drawing/2014/main" id="{566C3ED6-7167-1619-C333-B86D0D162316}"/>
              </a:ext>
            </a:extLst>
          </p:cNvPr>
          <p:cNvGrpSpPr>
            <a:grpSpLocks noChangeAspect="1"/>
          </p:cNvGrpSpPr>
          <p:nvPr userDrawn="1"/>
        </p:nvGrpSpPr>
        <p:grpSpPr>
          <a:xfrm rot="5400000">
            <a:off x="10659863" y="3998558"/>
            <a:ext cx="4597400" cy="1169987"/>
            <a:chOff x="1529" y="1423"/>
            <a:chExt cx="2896" cy="737"/>
          </a:xfrm>
        </p:grpSpPr>
        <p:sp>
          <p:nvSpPr>
            <p:cNvPr id="259" name="AutoShape 3">
              <a:extLst>
                <a:ext uri="{FF2B5EF4-FFF2-40B4-BE49-F238E27FC236}">
                  <a16:creationId xmlns:a16="http://schemas.microsoft.com/office/drawing/2014/main" id="{894C58B4-3C22-9620-7C92-D65ED6617E67}"/>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60" name="Rectangle 5">
              <a:extLst>
                <a:ext uri="{FF2B5EF4-FFF2-40B4-BE49-F238E27FC236}">
                  <a16:creationId xmlns:a16="http://schemas.microsoft.com/office/drawing/2014/main" id="{B4F93CCF-3F88-5DCB-F12D-4DEBF36B9444}"/>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61" name="Rectangle 6">
              <a:extLst>
                <a:ext uri="{FF2B5EF4-FFF2-40B4-BE49-F238E27FC236}">
                  <a16:creationId xmlns:a16="http://schemas.microsoft.com/office/drawing/2014/main" id="{7AC4893A-D0A3-D947-BE61-70B6DC4B9314}"/>
                </a:ext>
              </a:extLst>
            </p:cNvPr>
            <p:cNvSpPr>
              <a:spLocks noChangeArrowheads="1"/>
            </p:cNvSpPr>
            <p:nvPr/>
          </p:nvSpPr>
          <p:spPr bwMode="auto">
            <a:xfrm>
              <a:off x="2264"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chemeClr val="bg1"/>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itchFamily="34" charset="0"/>
              </a:endParaRPr>
            </a:p>
          </p:txBody>
        </p:sp>
        <p:sp>
          <p:nvSpPr>
            <p:cNvPr id="262" name="Rectangle 7">
              <a:extLst>
                <a:ext uri="{FF2B5EF4-FFF2-40B4-BE49-F238E27FC236}">
                  <a16:creationId xmlns:a16="http://schemas.microsoft.com/office/drawing/2014/main" id="{DE65DAC6-345A-2542-166A-D2D08E76F806}"/>
                </a:ext>
              </a:extLst>
            </p:cNvPr>
            <p:cNvSpPr>
              <a:spLocks noChangeArrowheads="1"/>
            </p:cNvSpPr>
            <p:nvPr/>
          </p:nvSpPr>
          <p:spPr bwMode="auto">
            <a:xfrm>
              <a:off x="2264" y="1800"/>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F4364C</a:t>
              </a:r>
              <a:endParaRPr kumimoji="0" lang="en-US" altLang="en-US" sz="1800" b="0" i="0" u="none" strike="noStrike" cap="none" normalizeH="0" baseline="0">
                <a:ln>
                  <a:noFill/>
                </a:ln>
                <a:effectLst/>
                <a:latin typeface="Arial" pitchFamily="34" charset="0"/>
              </a:endParaRPr>
            </a:p>
          </p:txBody>
        </p:sp>
        <p:sp>
          <p:nvSpPr>
            <p:cNvPr id="263" name="Rectangle 8">
              <a:extLst>
                <a:ext uri="{FF2B5EF4-FFF2-40B4-BE49-F238E27FC236}">
                  <a16:creationId xmlns:a16="http://schemas.microsoft.com/office/drawing/2014/main" id="{1EADC519-4AB4-60A0-260A-EF7DC8229A97}"/>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64" name="Rectangle 9">
              <a:extLst>
                <a:ext uri="{FF2B5EF4-FFF2-40B4-BE49-F238E27FC236}">
                  <a16:creationId xmlns:a16="http://schemas.microsoft.com/office/drawing/2014/main" id="{B2CFF324-4BA8-188D-7395-AC042B4D6560}"/>
                </a:ext>
              </a:extLst>
            </p:cNvPr>
            <p:cNvSpPr>
              <a:spLocks noChangeArrowheads="1"/>
            </p:cNvSpPr>
            <p:nvPr/>
          </p:nvSpPr>
          <p:spPr bwMode="auto">
            <a:xfrm>
              <a:off x="2264"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B3BB"/>
                  </a:solidFill>
                  <a:effectLst/>
                  <a:uLnTx/>
                  <a:uFillTx/>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itchFamily="34" charset="0"/>
              </a:endParaRPr>
            </a:p>
          </p:txBody>
        </p:sp>
        <p:sp>
          <p:nvSpPr>
            <p:cNvPr id="265" name="Rectangle 10">
              <a:extLst>
                <a:ext uri="{FF2B5EF4-FFF2-40B4-BE49-F238E27FC236}">
                  <a16:creationId xmlns:a16="http://schemas.microsoft.com/office/drawing/2014/main" id="{03BDB961-C287-23C5-66DF-74F0AFDFB76B}"/>
                </a:ext>
              </a:extLst>
            </p:cNvPr>
            <p:cNvSpPr>
              <a:spLocks noChangeArrowheads="1"/>
            </p:cNvSpPr>
            <p:nvPr/>
          </p:nvSpPr>
          <p:spPr bwMode="auto">
            <a:xfrm>
              <a:off x="2329"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66" name="Rectangle 11">
              <a:extLst>
                <a:ext uri="{FF2B5EF4-FFF2-40B4-BE49-F238E27FC236}">
                  <a16:creationId xmlns:a16="http://schemas.microsoft.com/office/drawing/2014/main" id="{35ADEDE9-FB7B-876E-7225-4D3AB73422EF}"/>
                </a:ext>
              </a:extLst>
            </p:cNvPr>
            <p:cNvSpPr>
              <a:spLocks noChangeArrowheads="1"/>
            </p:cNvSpPr>
            <p:nvPr/>
          </p:nvSpPr>
          <p:spPr bwMode="auto">
            <a:xfrm>
              <a:off x="2264" y="1943"/>
              <a:ext cx="13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itchFamily="34" charset="0"/>
              </a:endParaRPr>
            </a:p>
          </p:txBody>
        </p:sp>
        <p:sp>
          <p:nvSpPr>
            <p:cNvPr id="267" name="Rectangle 12">
              <a:extLst>
                <a:ext uri="{FF2B5EF4-FFF2-40B4-BE49-F238E27FC236}">
                  <a16:creationId xmlns:a16="http://schemas.microsoft.com/office/drawing/2014/main" id="{03DA7BF6-FE99-195F-2925-BD0968D0CE23}"/>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68" name="Rectangle 13">
              <a:extLst>
                <a:ext uri="{FF2B5EF4-FFF2-40B4-BE49-F238E27FC236}">
                  <a16:creationId xmlns:a16="http://schemas.microsoft.com/office/drawing/2014/main" id="{AE1CAD70-4A31-E224-8481-B797DB87F72F}"/>
                </a:ext>
              </a:extLst>
            </p:cNvPr>
            <p:cNvSpPr>
              <a:spLocks noChangeArrowheads="1"/>
            </p:cNvSpPr>
            <p:nvPr/>
          </p:nvSpPr>
          <p:spPr bwMode="auto">
            <a:xfrm>
              <a:off x="2264"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73262F"/>
                  </a:solidFill>
                  <a:effectLst/>
                  <a:uLnTx/>
                  <a:uFillTx/>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itchFamily="34" charset="0"/>
              </a:endParaRPr>
            </a:p>
          </p:txBody>
        </p:sp>
        <p:sp>
          <p:nvSpPr>
            <p:cNvPr id="269" name="Rectangle 14">
              <a:extLst>
                <a:ext uri="{FF2B5EF4-FFF2-40B4-BE49-F238E27FC236}">
                  <a16:creationId xmlns:a16="http://schemas.microsoft.com/office/drawing/2014/main" id="{50413BA8-271F-17E9-274D-A6681E4E35BE}"/>
                </a:ext>
              </a:extLst>
            </p:cNvPr>
            <p:cNvSpPr>
              <a:spLocks noChangeArrowheads="1"/>
            </p:cNvSpPr>
            <p:nvPr/>
          </p:nvSpPr>
          <p:spPr bwMode="auto">
            <a:xfrm>
              <a:off x="2329"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70" name="Rectangle 15">
              <a:extLst>
                <a:ext uri="{FF2B5EF4-FFF2-40B4-BE49-F238E27FC236}">
                  <a16:creationId xmlns:a16="http://schemas.microsoft.com/office/drawing/2014/main" id="{5E8A55D7-5C9F-19E4-44F8-0D5ED73A059E}"/>
                </a:ext>
              </a:extLst>
            </p:cNvPr>
            <p:cNvSpPr>
              <a:spLocks noChangeArrowheads="1"/>
            </p:cNvSpPr>
            <p:nvPr/>
          </p:nvSpPr>
          <p:spPr bwMode="auto">
            <a:xfrm>
              <a:off x="2264" y="1654"/>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itchFamily="34" charset="0"/>
              </a:endParaRPr>
            </a:p>
          </p:txBody>
        </p:sp>
        <p:sp>
          <p:nvSpPr>
            <p:cNvPr id="271" name="Rectangle 16">
              <a:extLst>
                <a:ext uri="{FF2B5EF4-FFF2-40B4-BE49-F238E27FC236}">
                  <a16:creationId xmlns:a16="http://schemas.microsoft.com/office/drawing/2014/main" id="{AB98BB47-C797-09CC-A9F3-51FE51653B12}"/>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72" name="Rectangle 17">
              <a:extLst>
                <a:ext uri="{FF2B5EF4-FFF2-40B4-BE49-F238E27FC236}">
                  <a16:creationId xmlns:a16="http://schemas.microsoft.com/office/drawing/2014/main" id="{C52F19C0-13E8-0692-788F-02A274A980BA}"/>
                </a:ext>
              </a:extLst>
            </p:cNvPr>
            <p:cNvSpPr>
              <a:spLocks noChangeArrowheads="1"/>
            </p:cNvSpPr>
            <p:nvPr/>
          </p:nvSpPr>
          <p:spPr bwMode="auto">
            <a:xfrm>
              <a:off x="2255" y="2022"/>
              <a:ext cx="706"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73" name="Rectangle 18">
              <a:extLst>
                <a:ext uri="{FF2B5EF4-FFF2-40B4-BE49-F238E27FC236}">
                  <a16:creationId xmlns:a16="http://schemas.microsoft.com/office/drawing/2014/main" id="{0EF8B30C-1FB6-7C73-44FC-2C39DF7549A8}"/>
                </a:ext>
              </a:extLst>
            </p:cNvPr>
            <p:cNvSpPr>
              <a:spLocks noChangeArrowheads="1"/>
            </p:cNvSpPr>
            <p:nvPr/>
          </p:nvSpPr>
          <p:spPr bwMode="auto">
            <a:xfrm>
              <a:off x="2264" y="2024"/>
              <a:ext cx="12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itchFamily="34" charset="0"/>
              </a:endParaRPr>
            </a:p>
          </p:txBody>
        </p:sp>
        <p:sp>
          <p:nvSpPr>
            <p:cNvPr id="274" name="Rectangle 50">
              <a:extLst>
                <a:ext uri="{FF2B5EF4-FFF2-40B4-BE49-F238E27FC236}">
                  <a16:creationId xmlns:a16="http://schemas.microsoft.com/office/drawing/2014/main" id="{D25297AC-6025-DA45-015A-AD5967168C02}"/>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75" name="Rectangle 51">
              <a:extLst>
                <a:ext uri="{FF2B5EF4-FFF2-40B4-BE49-F238E27FC236}">
                  <a16:creationId xmlns:a16="http://schemas.microsoft.com/office/drawing/2014/main" id="{D895CA29-DE29-0BF3-3158-751FF8EC37F0}"/>
                </a:ext>
              </a:extLst>
            </p:cNvPr>
            <p:cNvSpPr>
              <a:spLocks noChangeArrowheads="1"/>
            </p:cNvSpPr>
            <p:nvPr/>
          </p:nvSpPr>
          <p:spPr bwMode="auto">
            <a:xfrm>
              <a:off x="1542"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chemeClr val="bg1"/>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itchFamily="34" charset="0"/>
              </a:endParaRPr>
            </a:p>
          </p:txBody>
        </p:sp>
        <p:sp>
          <p:nvSpPr>
            <p:cNvPr id="276" name="Rectangle 52">
              <a:extLst>
                <a:ext uri="{FF2B5EF4-FFF2-40B4-BE49-F238E27FC236}">
                  <a16:creationId xmlns:a16="http://schemas.microsoft.com/office/drawing/2014/main" id="{7EFCFC16-4A98-86AC-7619-A114CF099F7D}"/>
                </a:ext>
              </a:extLst>
            </p:cNvPr>
            <p:cNvSpPr>
              <a:spLocks noChangeArrowheads="1"/>
            </p:cNvSpPr>
            <p:nvPr/>
          </p:nvSpPr>
          <p:spPr bwMode="auto">
            <a:xfrm>
              <a:off x="1608" y="1722"/>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77" name="Rectangle 53">
              <a:extLst>
                <a:ext uri="{FF2B5EF4-FFF2-40B4-BE49-F238E27FC236}">
                  <a16:creationId xmlns:a16="http://schemas.microsoft.com/office/drawing/2014/main" id="{B9712463-FD5D-ABC4-36B0-C830E76330F6}"/>
                </a:ext>
              </a:extLst>
            </p:cNvPr>
            <p:cNvSpPr>
              <a:spLocks noChangeArrowheads="1"/>
            </p:cNvSpPr>
            <p:nvPr/>
          </p:nvSpPr>
          <p:spPr bwMode="auto">
            <a:xfrm>
              <a:off x="1542" y="1800"/>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FF5C39</a:t>
              </a:r>
              <a:endParaRPr kumimoji="0" lang="en-US" altLang="en-US" sz="1800" b="0" i="0" u="none" strike="noStrike" cap="none" normalizeH="0" baseline="0">
                <a:ln>
                  <a:noFill/>
                </a:ln>
                <a:effectLst/>
                <a:latin typeface="Arial" pitchFamily="34" charset="0"/>
              </a:endParaRPr>
            </a:p>
          </p:txBody>
        </p:sp>
        <p:sp>
          <p:nvSpPr>
            <p:cNvPr id="278" name="Rectangle 54">
              <a:extLst>
                <a:ext uri="{FF2B5EF4-FFF2-40B4-BE49-F238E27FC236}">
                  <a16:creationId xmlns:a16="http://schemas.microsoft.com/office/drawing/2014/main" id="{8ACAB4E1-6417-0C0C-9E12-B1E8EEA4613E}"/>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79" name="Rectangle 55">
              <a:extLst>
                <a:ext uri="{FF2B5EF4-FFF2-40B4-BE49-F238E27FC236}">
                  <a16:creationId xmlns:a16="http://schemas.microsoft.com/office/drawing/2014/main" id="{7E6BE592-BF8C-8CF1-0798-04DA17C036E6}"/>
                </a:ext>
              </a:extLst>
            </p:cNvPr>
            <p:cNvSpPr>
              <a:spLocks noChangeArrowheads="1"/>
            </p:cNvSpPr>
            <p:nvPr/>
          </p:nvSpPr>
          <p:spPr bwMode="auto">
            <a:xfrm>
              <a:off x="1542"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A38B"/>
                  </a:solidFill>
                  <a:effectLst/>
                  <a:uLnTx/>
                  <a:uFillTx/>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itchFamily="34" charset="0"/>
              </a:endParaRPr>
            </a:p>
          </p:txBody>
        </p:sp>
        <p:sp>
          <p:nvSpPr>
            <p:cNvPr id="280" name="Rectangle 56">
              <a:extLst>
                <a:ext uri="{FF2B5EF4-FFF2-40B4-BE49-F238E27FC236}">
                  <a16:creationId xmlns:a16="http://schemas.microsoft.com/office/drawing/2014/main" id="{F02A06DF-8715-F16B-5F10-11C5F2584525}"/>
                </a:ext>
              </a:extLst>
            </p:cNvPr>
            <p:cNvSpPr>
              <a:spLocks noChangeArrowheads="1"/>
            </p:cNvSpPr>
            <p:nvPr/>
          </p:nvSpPr>
          <p:spPr bwMode="auto">
            <a:xfrm>
              <a:off x="1608"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81" name="Rectangle 57">
              <a:extLst>
                <a:ext uri="{FF2B5EF4-FFF2-40B4-BE49-F238E27FC236}">
                  <a16:creationId xmlns:a16="http://schemas.microsoft.com/office/drawing/2014/main" id="{45F29D9D-6572-80B7-280A-53297335FBF7}"/>
                </a:ext>
              </a:extLst>
            </p:cNvPr>
            <p:cNvSpPr>
              <a:spLocks noChangeArrowheads="1"/>
            </p:cNvSpPr>
            <p:nvPr/>
          </p:nvSpPr>
          <p:spPr bwMode="auto">
            <a:xfrm>
              <a:off x="1542" y="1943"/>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itchFamily="34" charset="0"/>
              </a:endParaRPr>
            </a:p>
          </p:txBody>
        </p:sp>
        <p:sp>
          <p:nvSpPr>
            <p:cNvPr id="282" name="Rectangle 58">
              <a:extLst>
                <a:ext uri="{FF2B5EF4-FFF2-40B4-BE49-F238E27FC236}">
                  <a16:creationId xmlns:a16="http://schemas.microsoft.com/office/drawing/2014/main" id="{013A62C5-A54C-C8BE-D34C-557861D50FBB}"/>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83" name="Rectangle 59">
              <a:extLst>
                <a:ext uri="{FF2B5EF4-FFF2-40B4-BE49-F238E27FC236}">
                  <a16:creationId xmlns:a16="http://schemas.microsoft.com/office/drawing/2014/main" id="{A3D38249-2B2F-44FE-8004-78F738A54143}"/>
                </a:ext>
              </a:extLst>
            </p:cNvPr>
            <p:cNvSpPr>
              <a:spLocks noChangeArrowheads="1"/>
            </p:cNvSpPr>
            <p:nvPr/>
          </p:nvSpPr>
          <p:spPr bwMode="auto">
            <a:xfrm>
              <a:off x="1542"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73391D"/>
                  </a:solidFill>
                  <a:effectLst/>
                  <a:uLnTx/>
                  <a:uFillTx/>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itchFamily="34" charset="0"/>
              </a:endParaRPr>
            </a:p>
          </p:txBody>
        </p:sp>
        <p:sp>
          <p:nvSpPr>
            <p:cNvPr id="284" name="Rectangle 60">
              <a:extLst>
                <a:ext uri="{FF2B5EF4-FFF2-40B4-BE49-F238E27FC236}">
                  <a16:creationId xmlns:a16="http://schemas.microsoft.com/office/drawing/2014/main" id="{6356C9D6-F46C-5F18-CC06-57CEDB989050}"/>
                </a:ext>
              </a:extLst>
            </p:cNvPr>
            <p:cNvSpPr>
              <a:spLocks noChangeArrowheads="1"/>
            </p:cNvSpPr>
            <p:nvPr/>
          </p:nvSpPr>
          <p:spPr bwMode="auto">
            <a:xfrm>
              <a:off x="1608"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85" name="Rectangle 61">
              <a:extLst>
                <a:ext uri="{FF2B5EF4-FFF2-40B4-BE49-F238E27FC236}">
                  <a16:creationId xmlns:a16="http://schemas.microsoft.com/office/drawing/2014/main" id="{809C64CC-0B9B-063B-F7A5-63EE36FBDCCD}"/>
                </a:ext>
              </a:extLst>
            </p:cNvPr>
            <p:cNvSpPr>
              <a:spLocks noChangeArrowheads="1"/>
            </p:cNvSpPr>
            <p:nvPr/>
          </p:nvSpPr>
          <p:spPr bwMode="auto">
            <a:xfrm>
              <a:off x="1542" y="1654"/>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itchFamily="34" charset="0"/>
              </a:endParaRPr>
            </a:p>
          </p:txBody>
        </p:sp>
        <p:sp>
          <p:nvSpPr>
            <p:cNvPr id="286" name="Rectangle 62">
              <a:extLst>
                <a:ext uri="{FF2B5EF4-FFF2-40B4-BE49-F238E27FC236}">
                  <a16:creationId xmlns:a16="http://schemas.microsoft.com/office/drawing/2014/main" id="{94AB9329-702D-4A1F-E5A5-C3B78F016261}"/>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87" name="Rectangle 63">
              <a:extLst>
                <a:ext uri="{FF2B5EF4-FFF2-40B4-BE49-F238E27FC236}">
                  <a16:creationId xmlns:a16="http://schemas.microsoft.com/office/drawing/2014/main" id="{24EB0818-3B44-BF17-FF2B-E025C738466C}"/>
                </a:ext>
              </a:extLst>
            </p:cNvPr>
            <p:cNvSpPr>
              <a:spLocks noChangeArrowheads="1"/>
            </p:cNvSpPr>
            <p:nvPr/>
          </p:nvSpPr>
          <p:spPr bwMode="auto">
            <a:xfrm>
              <a:off x="1533" y="2022"/>
              <a:ext cx="707"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88" name="Rectangle 64">
              <a:extLst>
                <a:ext uri="{FF2B5EF4-FFF2-40B4-BE49-F238E27FC236}">
                  <a16:creationId xmlns:a16="http://schemas.microsoft.com/office/drawing/2014/main" id="{8D3440B3-96D8-0B26-9877-7E62CD77370D}"/>
                </a:ext>
              </a:extLst>
            </p:cNvPr>
            <p:cNvSpPr>
              <a:spLocks noChangeArrowheads="1"/>
            </p:cNvSpPr>
            <p:nvPr/>
          </p:nvSpPr>
          <p:spPr bwMode="auto">
            <a:xfrm>
              <a:off x="1542" y="2024"/>
              <a:ext cx="12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itchFamily="34" charset="0"/>
              </a:endParaRPr>
            </a:p>
          </p:txBody>
        </p:sp>
        <p:sp>
          <p:nvSpPr>
            <p:cNvPr id="289" name="Rectangle 65">
              <a:extLst>
                <a:ext uri="{FF2B5EF4-FFF2-40B4-BE49-F238E27FC236}">
                  <a16:creationId xmlns:a16="http://schemas.microsoft.com/office/drawing/2014/main" id="{64795BFF-26DD-4F9D-7E57-E8A3C163A079}"/>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90" name="Rectangle 66">
              <a:extLst>
                <a:ext uri="{FF2B5EF4-FFF2-40B4-BE49-F238E27FC236}">
                  <a16:creationId xmlns:a16="http://schemas.microsoft.com/office/drawing/2014/main" id="{973E90C8-2FFF-2256-D29B-6A3ABBA35099}"/>
                </a:ext>
              </a:extLst>
            </p:cNvPr>
            <p:cNvSpPr>
              <a:spLocks noChangeArrowheads="1"/>
            </p:cNvSpPr>
            <p:nvPr/>
          </p:nvSpPr>
          <p:spPr bwMode="auto">
            <a:xfrm>
              <a:off x="3707"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9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91" name="Rectangle 67">
              <a:extLst>
                <a:ext uri="{FF2B5EF4-FFF2-40B4-BE49-F238E27FC236}">
                  <a16:creationId xmlns:a16="http://schemas.microsoft.com/office/drawing/2014/main" id="{F146B7CE-CBC5-956E-DA0D-244A26F54704}"/>
                </a:ext>
              </a:extLst>
            </p:cNvPr>
            <p:cNvSpPr>
              <a:spLocks noChangeArrowheads="1"/>
            </p:cNvSpPr>
            <p:nvPr/>
          </p:nvSpPr>
          <p:spPr bwMode="auto">
            <a:xfrm>
              <a:off x="3773"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9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92" name="Rectangle 68">
              <a:extLst>
                <a:ext uri="{FF2B5EF4-FFF2-40B4-BE49-F238E27FC236}">
                  <a16:creationId xmlns:a16="http://schemas.microsoft.com/office/drawing/2014/main" id="{841A3A9C-7ABE-216A-7AAA-FC8E018652B9}"/>
                </a:ext>
              </a:extLst>
            </p:cNvPr>
            <p:cNvSpPr>
              <a:spLocks noChangeArrowheads="1"/>
            </p:cNvSpPr>
            <p:nvPr/>
          </p:nvSpPr>
          <p:spPr bwMode="auto">
            <a:xfrm>
              <a:off x="3707" y="1801"/>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chemeClr val="bg1"/>
                  </a:solidFill>
                  <a:effectLst/>
                  <a:uLnTx/>
                  <a:uFillTx/>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itchFamily="34" charset="0"/>
              </a:endParaRPr>
            </a:p>
          </p:txBody>
        </p:sp>
        <p:sp>
          <p:nvSpPr>
            <p:cNvPr id="293" name="Rectangle 69">
              <a:extLst>
                <a:ext uri="{FF2B5EF4-FFF2-40B4-BE49-F238E27FC236}">
                  <a16:creationId xmlns:a16="http://schemas.microsoft.com/office/drawing/2014/main" id="{B67B7695-C3C0-34B4-72B1-C7E58FF3275A}"/>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94" name="Rectangle 70">
              <a:extLst>
                <a:ext uri="{FF2B5EF4-FFF2-40B4-BE49-F238E27FC236}">
                  <a16:creationId xmlns:a16="http://schemas.microsoft.com/office/drawing/2014/main" id="{F3BB6A3B-AD16-5C6E-2848-CC82A261CE5A}"/>
                </a:ext>
              </a:extLst>
            </p:cNvPr>
            <p:cNvSpPr>
              <a:spLocks noChangeArrowheads="1"/>
            </p:cNvSpPr>
            <p:nvPr/>
          </p:nvSpPr>
          <p:spPr bwMode="auto">
            <a:xfrm>
              <a:off x="3707" y="186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8DC8E8"/>
                  </a:solidFill>
                  <a:effectLst/>
                  <a:uLnTx/>
                  <a:uFillTx/>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itchFamily="34" charset="0"/>
              </a:endParaRPr>
            </a:p>
          </p:txBody>
        </p:sp>
        <p:sp>
          <p:nvSpPr>
            <p:cNvPr id="295" name="Rectangle 71">
              <a:extLst>
                <a:ext uri="{FF2B5EF4-FFF2-40B4-BE49-F238E27FC236}">
                  <a16:creationId xmlns:a16="http://schemas.microsoft.com/office/drawing/2014/main" id="{AF58A79C-F974-45C7-A85C-F40D9A65E853}"/>
                </a:ext>
              </a:extLst>
            </p:cNvPr>
            <p:cNvSpPr>
              <a:spLocks noChangeArrowheads="1"/>
            </p:cNvSpPr>
            <p:nvPr/>
          </p:nvSpPr>
          <p:spPr bwMode="auto">
            <a:xfrm>
              <a:off x="3773" y="1866"/>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96" name="Rectangle 72">
              <a:extLst>
                <a:ext uri="{FF2B5EF4-FFF2-40B4-BE49-F238E27FC236}">
                  <a16:creationId xmlns:a16="http://schemas.microsoft.com/office/drawing/2014/main" id="{9CAD9107-51BE-8F4A-FEBB-F3BD3DC96520}"/>
                </a:ext>
              </a:extLst>
            </p:cNvPr>
            <p:cNvSpPr>
              <a:spLocks noChangeArrowheads="1"/>
            </p:cNvSpPr>
            <p:nvPr/>
          </p:nvSpPr>
          <p:spPr bwMode="auto">
            <a:xfrm>
              <a:off x="3707" y="1944"/>
              <a:ext cx="13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itchFamily="34" charset="0"/>
              </a:endParaRPr>
            </a:p>
          </p:txBody>
        </p:sp>
        <p:sp>
          <p:nvSpPr>
            <p:cNvPr id="297" name="Rectangle 73">
              <a:extLst>
                <a:ext uri="{FF2B5EF4-FFF2-40B4-BE49-F238E27FC236}">
                  <a16:creationId xmlns:a16="http://schemas.microsoft.com/office/drawing/2014/main" id="{F0CA8CB9-EFF0-9A10-BBC0-A9A36D6E6ADF}"/>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98" name="Rectangle 74">
              <a:extLst>
                <a:ext uri="{FF2B5EF4-FFF2-40B4-BE49-F238E27FC236}">
                  <a16:creationId xmlns:a16="http://schemas.microsoft.com/office/drawing/2014/main" id="{CF1A989F-9EAE-5BC1-AD31-5728CD61EE81}"/>
                </a:ext>
              </a:extLst>
            </p:cNvPr>
            <p:cNvSpPr>
              <a:spLocks noChangeArrowheads="1"/>
            </p:cNvSpPr>
            <p:nvPr/>
          </p:nvSpPr>
          <p:spPr bwMode="auto">
            <a:xfrm>
              <a:off x="3707" y="157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2A446F"/>
                  </a:solidFill>
                  <a:effectLst/>
                  <a:uLnTx/>
                  <a:uFillTx/>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itchFamily="34" charset="0"/>
              </a:endParaRPr>
            </a:p>
          </p:txBody>
        </p:sp>
        <p:sp>
          <p:nvSpPr>
            <p:cNvPr id="299" name="Rectangle 75">
              <a:extLst>
                <a:ext uri="{FF2B5EF4-FFF2-40B4-BE49-F238E27FC236}">
                  <a16:creationId xmlns:a16="http://schemas.microsoft.com/office/drawing/2014/main" id="{957953AB-E9C6-D080-ADB2-1F206404C0B7}"/>
                </a:ext>
              </a:extLst>
            </p:cNvPr>
            <p:cNvSpPr>
              <a:spLocks noChangeArrowheads="1"/>
            </p:cNvSpPr>
            <p:nvPr/>
          </p:nvSpPr>
          <p:spPr bwMode="auto">
            <a:xfrm>
              <a:off x="3773" y="1578"/>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00" name="Rectangle 76">
              <a:extLst>
                <a:ext uri="{FF2B5EF4-FFF2-40B4-BE49-F238E27FC236}">
                  <a16:creationId xmlns:a16="http://schemas.microsoft.com/office/drawing/2014/main" id="{D3F9BD24-BF97-98DF-7799-FF5527E1F0E4}"/>
                </a:ext>
              </a:extLst>
            </p:cNvPr>
            <p:cNvSpPr>
              <a:spLocks noChangeArrowheads="1"/>
            </p:cNvSpPr>
            <p:nvPr/>
          </p:nvSpPr>
          <p:spPr bwMode="auto">
            <a:xfrm>
              <a:off x="3707" y="1655"/>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itchFamily="34" charset="0"/>
              </a:endParaRPr>
            </a:p>
          </p:txBody>
        </p:sp>
        <p:sp>
          <p:nvSpPr>
            <p:cNvPr id="301" name="Rectangle 80">
              <a:extLst>
                <a:ext uri="{FF2B5EF4-FFF2-40B4-BE49-F238E27FC236}">
                  <a16:creationId xmlns:a16="http://schemas.microsoft.com/office/drawing/2014/main" id="{D9F904A4-74AE-C098-E989-4C11A3671B63}"/>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2" name="Rectangle 81">
              <a:extLst>
                <a:ext uri="{FF2B5EF4-FFF2-40B4-BE49-F238E27FC236}">
                  <a16:creationId xmlns:a16="http://schemas.microsoft.com/office/drawing/2014/main" id="{86561027-5502-5CBF-CC1E-E9283F7A3EA8}"/>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3" name="Freeform 82">
              <a:extLst>
                <a:ext uri="{FF2B5EF4-FFF2-40B4-BE49-F238E27FC236}">
                  <a16:creationId xmlns:a16="http://schemas.microsoft.com/office/drawing/2014/main" id="{815862B1-E237-764F-DF2A-70DEC4B6F67A}"/>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4" name="Rectangle 83">
              <a:extLst>
                <a:ext uri="{FF2B5EF4-FFF2-40B4-BE49-F238E27FC236}">
                  <a16:creationId xmlns:a16="http://schemas.microsoft.com/office/drawing/2014/main" id="{F8634574-E07B-D28B-BCBE-E63D6F2B0F02}"/>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5" name="Rectangle 84">
              <a:extLst>
                <a:ext uri="{FF2B5EF4-FFF2-40B4-BE49-F238E27FC236}">
                  <a16:creationId xmlns:a16="http://schemas.microsoft.com/office/drawing/2014/main" id="{12699538-90CB-E2BB-A02E-9CAD1104357C}"/>
                </a:ext>
              </a:extLst>
            </p:cNvPr>
            <p:cNvSpPr>
              <a:spLocks noChangeArrowheads="1"/>
            </p:cNvSpPr>
            <p:nvPr/>
          </p:nvSpPr>
          <p:spPr bwMode="auto">
            <a:xfrm>
              <a:off x="2989" y="1440"/>
              <a:ext cx="31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800" b="1" i="0" u="none" strike="noStrike" cap="none" normalizeH="0" baseline="0" noProof="0">
                  <a:ln>
                    <a:noFill/>
                  </a:ln>
                  <a:solidFill>
                    <a:srgbClr val="FFFFFF"/>
                  </a:solidFill>
                  <a:effectLst/>
                  <a:uLnTx/>
                  <a:uFillTx/>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itchFamily="34" charset="0"/>
              </a:endParaRPr>
            </a:p>
          </p:txBody>
        </p:sp>
        <p:sp>
          <p:nvSpPr>
            <p:cNvPr id="306" name="Rectangle 85">
              <a:extLst>
                <a:ext uri="{FF2B5EF4-FFF2-40B4-BE49-F238E27FC236}">
                  <a16:creationId xmlns:a16="http://schemas.microsoft.com/office/drawing/2014/main" id="{6FAB69FC-8CE4-AC4F-FDDF-81B46D7C1E11}"/>
                </a:ext>
              </a:extLst>
            </p:cNvPr>
            <p:cNvSpPr>
              <a:spLocks noChangeArrowheads="1"/>
            </p:cNvSpPr>
            <p:nvPr/>
          </p:nvSpPr>
          <p:spPr bwMode="auto">
            <a:xfrm>
              <a:off x="2989" y="1508"/>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itchFamily="34" charset="0"/>
              </a:endParaRPr>
            </a:p>
          </p:txBody>
        </p:sp>
        <p:sp>
          <p:nvSpPr>
            <p:cNvPr id="307" name="Rectangle 86">
              <a:extLst>
                <a:ext uri="{FF2B5EF4-FFF2-40B4-BE49-F238E27FC236}">
                  <a16:creationId xmlns:a16="http://schemas.microsoft.com/office/drawing/2014/main" id="{0B6C3A35-3676-F821-8B84-E8FCD2D7AEB0}"/>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8" name="Rectangle 87">
              <a:extLst>
                <a:ext uri="{FF2B5EF4-FFF2-40B4-BE49-F238E27FC236}">
                  <a16:creationId xmlns:a16="http://schemas.microsoft.com/office/drawing/2014/main" id="{E31C635C-F918-E83E-41BB-6A05312AF804}"/>
                </a:ext>
              </a:extLst>
            </p:cNvPr>
            <p:cNvSpPr>
              <a:spLocks noChangeArrowheads="1"/>
            </p:cNvSpPr>
            <p:nvPr/>
          </p:nvSpPr>
          <p:spPr bwMode="auto">
            <a:xfrm>
              <a:off x="2985"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09" name="Rectangle 88">
              <a:extLst>
                <a:ext uri="{FF2B5EF4-FFF2-40B4-BE49-F238E27FC236}">
                  <a16:creationId xmlns:a16="http://schemas.microsoft.com/office/drawing/2014/main" id="{C72C7396-887D-00AF-02FC-A8E598F00631}"/>
                </a:ext>
              </a:extLst>
            </p:cNvPr>
            <p:cNvSpPr>
              <a:spLocks noChangeArrowheads="1"/>
            </p:cNvSpPr>
            <p:nvPr/>
          </p:nvSpPr>
          <p:spPr bwMode="auto">
            <a:xfrm>
              <a:off x="2985" y="1803"/>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C73ECC</a:t>
              </a:r>
              <a:endParaRPr kumimoji="0" lang="en-US" altLang="en-US" sz="1800" b="0" i="0" u="none" strike="noStrike" cap="none" normalizeH="0" baseline="0">
                <a:ln>
                  <a:noFill/>
                </a:ln>
                <a:effectLst/>
                <a:latin typeface="Arial" pitchFamily="34" charset="0"/>
              </a:endParaRPr>
            </a:p>
          </p:txBody>
        </p:sp>
        <p:sp>
          <p:nvSpPr>
            <p:cNvPr id="310" name="Rectangle 89">
              <a:extLst>
                <a:ext uri="{FF2B5EF4-FFF2-40B4-BE49-F238E27FC236}">
                  <a16:creationId xmlns:a16="http://schemas.microsoft.com/office/drawing/2014/main" id="{D30DD6FD-51EB-19EC-8510-E1C9AF53735B}"/>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11" name="Rectangle 90">
              <a:extLst>
                <a:ext uri="{FF2B5EF4-FFF2-40B4-BE49-F238E27FC236}">
                  <a16:creationId xmlns:a16="http://schemas.microsoft.com/office/drawing/2014/main" id="{FA8D36D1-67FD-B784-519E-C36BEA31B3C5}"/>
                </a:ext>
              </a:extLst>
            </p:cNvPr>
            <p:cNvSpPr>
              <a:spLocks noChangeArrowheads="1"/>
            </p:cNvSpPr>
            <p:nvPr/>
          </p:nvSpPr>
          <p:spPr bwMode="auto">
            <a:xfrm>
              <a:off x="2985" y="186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CD9BCF"/>
                  </a:solidFill>
                  <a:effectLst/>
                  <a:uLnTx/>
                  <a:uFillTx/>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itchFamily="34" charset="0"/>
              </a:endParaRPr>
            </a:p>
          </p:txBody>
        </p:sp>
        <p:sp>
          <p:nvSpPr>
            <p:cNvPr id="312" name="Rectangle 91">
              <a:extLst>
                <a:ext uri="{FF2B5EF4-FFF2-40B4-BE49-F238E27FC236}">
                  <a16:creationId xmlns:a16="http://schemas.microsoft.com/office/drawing/2014/main" id="{A2790CC1-ECD3-C2AA-C63A-83B06BB562FD}"/>
                </a:ext>
              </a:extLst>
            </p:cNvPr>
            <p:cNvSpPr>
              <a:spLocks noChangeArrowheads="1"/>
            </p:cNvSpPr>
            <p:nvPr/>
          </p:nvSpPr>
          <p:spPr bwMode="auto">
            <a:xfrm>
              <a:off x="3051" y="1869"/>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13" name="Rectangle 92">
              <a:extLst>
                <a:ext uri="{FF2B5EF4-FFF2-40B4-BE49-F238E27FC236}">
                  <a16:creationId xmlns:a16="http://schemas.microsoft.com/office/drawing/2014/main" id="{C2F74C0D-75FA-B70A-ED71-3CFA807964B4}"/>
                </a:ext>
              </a:extLst>
            </p:cNvPr>
            <p:cNvSpPr>
              <a:spLocks noChangeArrowheads="1"/>
            </p:cNvSpPr>
            <p:nvPr/>
          </p:nvSpPr>
          <p:spPr bwMode="auto">
            <a:xfrm>
              <a:off x="2985" y="1946"/>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itchFamily="34" charset="0"/>
              </a:endParaRPr>
            </a:p>
          </p:txBody>
        </p:sp>
        <p:sp>
          <p:nvSpPr>
            <p:cNvPr id="314" name="Rectangle 93">
              <a:extLst>
                <a:ext uri="{FF2B5EF4-FFF2-40B4-BE49-F238E27FC236}">
                  <a16:creationId xmlns:a16="http://schemas.microsoft.com/office/drawing/2014/main" id="{4B629030-A380-3E24-758E-F1D167C23086}"/>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15" name="Rectangle 94">
              <a:extLst>
                <a:ext uri="{FF2B5EF4-FFF2-40B4-BE49-F238E27FC236}">
                  <a16:creationId xmlns:a16="http://schemas.microsoft.com/office/drawing/2014/main" id="{6D81EE59-1E06-6AAB-A8EE-80D567AE752D}"/>
                </a:ext>
              </a:extLst>
            </p:cNvPr>
            <p:cNvSpPr>
              <a:spLocks noChangeArrowheads="1"/>
            </p:cNvSpPr>
            <p:nvPr/>
          </p:nvSpPr>
          <p:spPr bwMode="auto">
            <a:xfrm>
              <a:off x="2985" y="158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702573"/>
                  </a:solidFill>
                  <a:effectLst/>
                  <a:uLnTx/>
                  <a:uFillTx/>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itchFamily="34" charset="0"/>
              </a:endParaRPr>
            </a:p>
          </p:txBody>
        </p:sp>
        <p:sp>
          <p:nvSpPr>
            <p:cNvPr id="316" name="Rectangle 95">
              <a:extLst>
                <a:ext uri="{FF2B5EF4-FFF2-40B4-BE49-F238E27FC236}">
                  <a16:creationId xmlns:a16="http://schemas.microsoft.com/office/drawing/2014/main" id="{6AD9F2DD-3CC6-E096-A24F-323DA0D326AD}"/>
                </a:ext>
              </a:extLst>
            </p:cNvPr>
            <p:cNvSpPr>
              <a:spLocks noChangeArrowheads="1"/>
            </p:cNvSpPr>
            <p:nvPr/>
          </p:nvSpPr>
          <p:spPr bwMode="auto">
            <a:xfrm>
              <a:off x="3051" y="1580"/>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17" name="Rectangle 96">
              <a:extLst>
                <a:ext uri="{FF2B5EF4-FFF2-40B4-BE49-F238E27FC236}">
                  <a16:creationId xmlns:a16="http://schemas.microsoft.com/office/drawing/2014/main" id="{AFB34C5D-AB21-1047-2C41-96AAFC6CF230}"/>
                </a:ext>
              </a:extLst>
            </p:cNvPr>
            <p:cNvSpPr>
              <a:spLocks noChangeArrowheads="1"/>
            </p:cNvSpPr>
            <p:nvPr/>
          </p:nvSpPr>
          <p:spPr bwMode="auto">
            <a:xfrm>
              <a:off x="2985" y="1658"/>
              <a:ext cx="1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itchFamily="34" charset="0"/>
              </a:endParaRPr>
            </a:p>
          </p:txBody>
        </p:sp>
        <p:sp>
          <p:nvSpPr>
            <p:cNvPr id="318" name="Rectangle 97">
              <a:extLst>
                <a:ext uri="{FF2B5EF4-FFF2-40B4-BE49-F238E27FC236}">
                  <a16:creationId xmlns:a16="http://schemas.microsoft.com/office/drawing/2014/main" id="{577AD0A0-7F00-AA4F-1B1B-61CFE55F937D}"/>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19" name="Rectangle 98">
              <a:extLst>
                <a:ext uri="{FF2B5EF4-FFF2-40B4-BE49-F238E27FC236}">
                  <a16:creationId xmlns:a16="http://schemas.microsoft.com/office/drawing/2014/main" id="{AEE8AF68-7485-0DA2-1E8F-EA9EFEEF18D2}"/>
                </a:ext>
              </a:extLst>
            </p:cNvPr>
            <p:cNvSpPr>
              <a:spLocks noChangeArrowheads="1"/>
            </p:cNvSpPr>
            <p:nvPr/>
          </p:nvSpPr>
          <p:spPr bwMode="auto">
            <a:xfrm>
              <a:off x="2977" y="2024"/>
              <a:ext cx="1427"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20" name="Rectangle 99">
              <a:extLst>
                <a:ext uri="{FF2B5EF4-FFF2-40B4-BE49-F238E27FC236}">
                  <a16:creationId xmlns:a16="http://schemas.microsoft.com/office/drawing/2014/main" id="{00A4FA1A-2972-8EFD-C7DB-916888D02231}"/>
                </a:ext>
              </a:extLst>
            </p:cNvPr>
            <p:cNvSpPr>
              <a:spLocks noChangeArrowheads="1"/>
            </p:cNvSpPr>
            <p:nvPr/>
          </p:nvSpPr>
          <p:spPr bwMode="auto">
            <a:xfrm>
              <a:off x="2985" y="2028"/>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chemeClr val="bg1"/>
                  </a:solidFill>
                  <a:effectLst/>
                  <a:uLnTx/>
                  <a:uFillTx/>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itchFamily="34" charset="0"/>
              </a:endParaRPr>
            </a:p>
          </p:txBody>
        </p:sp>
        <p:sp>
          <p:nvSpPr>
            <p:cNvPr id="321" name="Rectangle 100">
              <a:extLst>
                <a:ext uri="{FF2B5EF4-FFF2-40B4-BE49-F238E27FC236}">
                  <a16:creationId xmlns:a16="http://schemas.microsoft.com/office/drawing/2014/main" id="{E02AE344-8FCD-07A4-1035-21E5745797EA}"/>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22" name="Rectangle 101">
              <a:extLst>
                <a:ext uri="{FF2B5EF4-FFF2-40B4-BE49-F238E27FC236}">
                  <a16:creationId xmlns:a16="http://schemas.microsoft.com/office/drawing/2014/main" id="{A8F0A57D-3D77-F52A-CEE5-C300AC719E97}"/>
                </a:ext>
              </a:extLst>
            </p:cNvPr>
            <p:cNvSpPr>
              <a:spLocks noChangeArrowheads="1"/>
            </p:cNvSpPr>
            <p:nvPr/>
          </p:nvSpPr>
          <p:spPr bwMode="auto">
            <a:xfrm>
              <a:off x="1532" y="1439"/>
              <a:ext cx="1429"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23" name="Rectangle 102">
              <a:extLst>
                <a:ext uri="{FF2B5EF4-FFF2-40B4-BE49-F238E27FC236}">
                  <a16:creationId xmlns:a16="http://schemas.microsoft.com/office/drawing/2014/main" id="{34755F26-EC65-BC3C-F00F-5952873E93B5}"/>
                </a:ext>
              </a:extLst>
            </p:cNvPr>
            <p:cNvSpPr>
              <a:spLocks noChangeArrowheads="1"/>
            </p:cNvSpPr>
            <p:nvPr/>
          </p:nvSpPr>
          <p:spPr bwMode="auto">
            <a:xfrm>
              <a:off x="1541" y="1435"/>
              <a:ext cx="3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800" b="1" i="0" u="none" strike="noStrike" cap="none" normalizeH="0" baseline="0" noProof="0">
                  <a:ln>
                    <a:noFill/>
                  </a:ln>
                  <a:solidFill>
                    <a:srgbClr val="1A1A1A"/>
                  </a:solidFill>
                  <a:effectLst/>
                  <a:uLnTx/>
                  <a:uFillTx/>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itchFamily="34" charset="0"/>
              </a:endParaRPr>
            </a:p>
          </p:txBody>
        </p:sp>
        <p:sp>
          <p:nvSpPr>
            <p:cNvPr id="324" name="Rectangle 103">
              <a:extLst>
                <a:ext uri="{FF2B5EF4-FFF2-40B4-BE49-F238E27FC236}">
                  <a16:creationId xmlns:a16="http://schemas.microsoft.com/office/drawing/2014/main" id="{B81AAAC1-86AE-E75F-941C-AB9A2CF58E0B}"/>
                </a:ext>
              </a:extLst>
            </p:cNvPr>
            <p:cNvSpPr>
              <a:spLocks noChangeArrowheads="1"/>
            </p:cNvSpPr>
            <p:nvPr/>
          </p:nvSpPr>
          <p:spPr bwMode="auto">
            <a:xfrm>
              <a:off x="1541" y="1502"/>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itchFamily="34" charset="0"/>
              </a:endParaRPr>
            </a:p>
          </p:txBody>
        </p:sp>
        <p:sp>
          <p:nvSpPr>
            <p:cNvPr id="325" name="Rectangle 14">
              <a:extLst>
                <a:ext uri="{FF2B5EF4-FFF2-40B4-BE49-F238E27FC236}">
                  <a16:creationId xmlns:a16="http://schemas.microsoft.com/office/drawing/2014/main" id="{EB0437A5-6694-879B-F94E-9FA34DFD9D2C}"/>
                </a:ext>
              </a:extLst>
            </p:cNvPr>
            <p:cNvSpPr>
              <a:spLocks noChangeArrowheads="1"/>
            </p:cNvSpPr>
            <p:nvPr/>
          </p:nvSpPr>
          <p:spPr bwMode="auto">
            <a:xfrm>
              <a:off x="2329" y="1724"/>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26" name="Rectangle 95">
              <a:extLst>
                <a:ext uri="{FF2B5EF4-FFF2-40B4-BE49-F238E27FC236}">
                  <a16:creationId xmlns:a16="http://schemas.microsoft.com/office/drawing/2014/main" id="{7CF198F9-1D72-F8CC-3A2E-9B2DAE529DAF}"/>
                </a:ext>
              </a:extLst>
            </p:cNvPr>
            <p:cNvSpPr>
              <a:spLocks noChangeArrowheads="1"/>
            </p:cNvSpPr>
            <p:nvPr/>
          </p:nvSpPr>
          <p:spPr bwMode="auto">
            <a:xfrm>
              <a:off x="3051"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5292" r:id="rId2"/>
    <p:sldLayoutId id="2147485294" r:id="rId3"/>
    <p:sldLayoutId id="2147485295" r:id="rId4"/>
    <p:sldLayoutId id="2147485296" r:id="rId5"/>
    <p:sldLayoutId id="2147485297" r:id="rId6"/>
    <p:sldLayoutId id="2147485298" r:id="rId7"/>
    <p:sldLayoutId id="2147485300" r:id="rId8"/>
    <p:sldLayoutId id="2147485301" r:id="rId9"/>
    <p:sldLayoutId id="2147485302" r:id="rId10"/>
    <p:sldLayoutId id="2147485303" r:id="rId11"/>
    <p:sldLayoutId id="2147485304" r:id="rId12"/>
    <p:sldLayoutId id="2147485305" r:id="rId13"/>
    <p:sldLayoutId id="2147485306" r:id="rId14"/>
    <p:sldLayoutId id="2147485307" r:id="rId15"/>
    <p:sldLayoutId id="2147485308" r:id="rId16"/>
    <p:sldLayoutId id="2147485310" r:id="rId17"/>
    <p:sldLayoutId id="2147485312" r:id="rId18"/>
  </p:sldLayoutIdLst>
  <p:transition>
    <p:fade/>
  </p:transition>
  <p:txStyles>
    <p:title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20"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hyperlink" Target="https://aka.ms/rai-hub/collection" TargetMode="External"/><Relationship Id="rId4" Type="http://schemas.openxmlformats.org/officeDocument/2006/relationships/hyperlink" Target="https://aka.ms/rai-hub/websit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37.jpeg"/><Relationship Id="rId4" Type="http://schemas.openxmlformats.org/officeDocument/2006/relationships/image" Target="../media/image36.jpe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video" Target="https://www.youtube.com/embed/hA9a9LehMLw?feature=oembed" TargetMode="External"/><Relationship Id="rId6" Type="http://schemas.openxmlformats.org/officeDocument/2006/relationships/image" Target="../media/image39.jpeg"/><Relationship Id="rId5" Type="http://schemas.openxmlformats.org/officeDocument/2006/relationships/hyperlink" Target="https://www.youtube.com/watch?v=hA9a9LehMLw" TargetMode="Externa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aka.ms/rai-hub/dashboard-workshop"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hyperlink" Target="https://aka.ms/rai-hub/collection" TargetMode="External"/><Relationship Id="rId5" Type="http://schemas.microsoft.com/office/2007/relationships/hdphoto" Target="../media/hdphoto1.wdp"/><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58.gif"/></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49.png"/><Relationship Id="rId7"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69.svg"/><Relationship Id="rId4" Type="http://schemas.openxmlformats.org/officeDocument/2006/relationships/image" Target="../media/image50.svg"/><Relationship Id="rId9"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50.svg"/><Relationship Id="rId9"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2563C-4040-66A2-D722-DB20C140B9C9}"/>
            </a:ext>
          </a:extLst>
        </p:cNvPr>
        <p:cNvGrpSpPr/>
        <p:nvPr/>
      </p:nvGrpSpPr>
      <p:grpSpPr>
        <a:xfrm>
          <a:off x="0" y="0"/>
          <a:ext cx="0" cy="0"/>
          <a:chOff x="0" y="0"/>
          <a:chExt cx="0" cy="0"/>
        </a:xfrm>
      </p:grpSpPr>
      <p:pic>
        <p:nvPicPr>
          <p:cNvPr id="1028" name="Picture 4" descr="digital logo clean modern elegant on dark blue background with the words &quot;Responsible AI&quot; and symbols of computers data robots and chat messages. Image 3 of 4">
            <a:extLst>
              <a:ext uri="{FF2B5EF4-FFF2-40B4-BE49-F238E27FC236}">
                <a16:creationId xmlns:a16="http://schemas.microsoft.com/office/drawing/2014/main" id="{6948D32E-6DC1-E56B-59CF-0E150EA97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204" y="988286"/>
            <a:ext cx="4397264" cy="439726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radientLine">
            <a:extLst>
              <a:ext uri="{FF2B5EF4-FFF2-40B4-BE49-F238E27FC236}">
                <a16:creationId xmlns:a16="http://schemas.microsoft.com/office/drawing/2014/main" id="{2F72AF44-E307-EA80-480F-EAB932EC021F}"/>
              </a:ext>
              <a:ext uri="{C183D7F6-B498-43B3-948B-1728B52AA6E4}">
                <adec:decorative xmlns:adec="http://schemas.microsoft.com/office/drawing/2017/decorative" val="1"/>
              </a:ext>
            </a:extLst>
          </p:cNvPr>
          <p:cNvCxnSpPr>
            <a:cxnSpLocks/>
          </p:cNvCxnSpPr>
          <p:nvPr/>
        </p:nvCxnSpPr>
        <p:spPr>
          <a:xfrm>
            <a:off x="4648200" y="1371600"/>
            <a:ext cx="0" cy="4114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9CAA316D-DA8B-B1E0-4654-739B66B726F1}"/>
              </a:ext>
            </a:extLst>
          </p:cNvPr>
          <p:cNvSpPr txBox="1">
            <a:spLocks/>
          </p:cNvSpPr>
          <p:nvPr/>
        </p:nvSpPr>
        <p:spPr>
          <a:xfrm>
            <a:off x="5029201" y="930166"/>
            <a:ext cx="6934195" cy="1447800"/>
          </a:xfrm>
        </p:spPr>
        <p:txBody>
          <a:bodyPr/>
          <a:lstStyle>
            <a:defPPr>
              <a:defRPr lang="en-US"/>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accent2">
                    <a:lumMod val="60000"/>
                    <a:lumOff val="40000"/>
                  </a:schemeClr>
                </a:solidFill>
              </a:rPr>
              <a:t>Responsible AI Dashboard </a:t>
            </a:r>
            <a:r>
              <a:rPr lang="en-US" sz="2400" b="1" dirty="0">
                <a:solidFill>
                  <a:schemeClr val="bg1"/>
                </a:solidFill>
              </a:rPr>
              <a:t>| </a:t>
            </a:r>
            <a:r>
              <a:rPr lang="en-US" sz="2000" dirty="0">
                <a:solidFill>
                  <a:schemeClr val="bg1"/>
                </a:solidFill>
              </a:rPr>
              <a:t>Building a machine learning model? Learn to debug it with tools like error analysis, fairness assessment, interpretability and model performance - using a single pane of glass, on Azure.</a:t>
            </a:r>
            <a:endParaRPr lang="en-US" sz="2400" dirty="0">
              <a:solidFill>
                <a:schemeClr val="bg1"/>
              </a:solidFill>
            </a:endParaRPr>
          </a:p>
        </p:txBody>
      </p:sp>
      <p:sp>
        <p:nvSpPr>
          <p:cNvPr id="8" name="Subtitle">
            <a:extLst>
              <a:ext uri="{FF2B5EF4-FFF2-40B4-BE49-F238E27FC236}">
                <a16:creationId xmlns:a16="http://schemas.microsoft.com/office/drawing/2014/main" id="{EA0431C5-6886-2F92-3F9E-F1B736853203}"/>
              </a:ext>
            </a:extLst>
          </p:cNvPr>
          <p:cNvSpPr txBox="1">
            <a:spLocks/>
          </p:cNvSpPr>
          <p:nvPr/>
        </p:nvSpPr>
        <p:spPr>
          <a:xfrm>
            <a:off x="5018691" y="2540000"/>
            <a:ext cx="6934195" cy="1447800"/>
          </a:xfrm>
        </p:spPr>
        <p:txBody>
          <a:bodyPr/>
          <a:lstStyle>
            <a:defPPr>
              <a:defRPr lang="en-US"/>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accent2">
                    <a:lumMod val="60000"/>
                    <a:lumOff val="40000"/>
                  </a:schemeClr>
                </a:solidFill>
              </a:rPr>
              <a:t>Azure Content Safety </a:t>
            </a:r>
            <a:r>
              <a:rPr lang="en-US" sz="2400" b="1" dirty="0">
                <a:solidFill>
                  <a:schemeClr val="bg1"/>
                </a:solidFill>
              </a:rPr>
              <a:t>| </a:t>
            </a:r>
            <a:r>
              <a:rPr lang="en-US" sz="2000" dirty="0">
                <a:solidFill>
                  <a:schemeClr val="bg1"/>
                </a:solidFill>
              </a:rPr>
              <a:t>Building generative AI applications? Learn about prompt engineering, detecting jailbreaks, and filtering out harmful content – customizing criteria to suit your application context and requirements.</a:t>
            </a:r>
            <a:endParaRPr lang="en-US" sz="2400" dirty="0">
              <a:solidFill>
                <a:schemeClr val="bg1"/>
              </a:solidFill>
            </a:endParaRPr>
          </a:p>
        </p:txBody>
      </p:sp>
      <p:sp>
        <p:nvSpPr>
          <p:cNvPr id="9" name="TextBox 8">
            <a:extLst>
              <a:ext uri="{FF2B5EF4-FFF2-40B4-BE49-F238E27FC236}">
                <a16:creationId xmlns:a16="http://schemas.microsoft.com/office/drawing/2014/main" id="{936DF2D4-7985-C4A7-4104-C8E1B2BBFA53}"/>
              </a:ext>
            </a:extLst>
          </p:cNvPr>
          <p:cNvSpPr txBox="1"/>
          <p:nvPr/>
        </p:nvSpPr>
        <p:spPr>
          <a:xfrm>
            <a:off x="349472" y="6316492"/>
            <a:ext cx="5842984" cy="307777"/>
          </a:xfrm>
          <a:prstGeom prst="rect">
            <a:avLst/>
          </a:prstGeom>
          <a:noFill/>
        </p:spPr>
        <p:txBody>
          <a:bodyPr wrap="square">
            <a:spAutoFit/>
          </a:bodyPr>
          <a:lstStyle/>
          <a:p>
            <a:pPr marL="228600" marR="0" lvl="1" indent="0" algn="l" defTabSz="932742" fontAlgn="auto">
              <a:lnSpc>
                <a:spcPct val="100000"/>
              </a:lnSpc>
              <a:spcBef>
                <a:spcPct val="20000"/>
              </a:spcBef>
              <a:spcAft>
                <a:spcPct val="0"/>
              </a:spcAft>
              <a:buSzPct val="90000"/>
              <a:buNone/>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1" i="0" u="none" strike="noStrike" cap="none" spc="0" normalizeH="0" baseline="0" noProof="0" dirty="0">
                <a:ln w="9525" cap="flat" cmpd="sng" algn="ctr">
                  <a:noFill/>
                  <a:prstDash val="solid"/>
                  <a:round/>
                  <a:headEnd type="none" w="med" len="med"/>
                  <a:tailEnd type="none" w="med" len="med"/>
                </a:ln>
                <a:solidFill>
                  <a:srgbClr val="00B0F0"/>
                </a:solidFill>
                <a:uLnTx/>
                <a:uFillTx/>
                <a:latin typeface="+mn-lt"/>
                <a:ea typeface="+mn-ea"/>
                <a:cs typeface="+mn-cs"/>
                <a:sym typeface="Wingdings" charset="2"/>
              </a:rPr>
              <a:t>Responsible AI Developer Hub:  </a:t>
            </a:r>
            <a:r>
              <a:rPr kumimoji="0" lang="en-US" sz="1400" i="0" u="none" strike="noStrike" cap="none" spc="0" normalizeH="0" baseline="0" noProof="0" dirty="0">
                <a:ln w="9525" cap="flat" cmpd="sng" algn="ctr">
                  <a:noFill/>
                  <a:prstDash val="solid"/>
                  <a:round/>
                  <a:headEnd type="none" w="med" len="med"/>
                  <a:tailEnd type="none" w="med" len="med"/>
                </a:ln>
                <a:solidFill>
                  <a:schemeClr val="bg1"/>
                </a:solidFill>
                <a:uLnTx/>
                <a:uFillTx/>
                <a:latin typeface="+mn-lt"/>
                <a:ea typeface="+mn-ea"/>
                <a:cs typeface="+mn-cs"/>
                <a:sym typeface="Wingdings" charset="2"/>
                <a:hlinkClick r:id="rId4">
                  <a:extLst>
                    <a:ext uri="{A12FA001-AC4F-418D-AE19-62706E023703}">
                      <ahyp:hlinkClr xmlns:ahyp="http://schemas.microsoft.com/office/drawing/2018/hyperlinkcolor" val="tx"/>
                    </a:ext>
                  </a:extLst>
                </a:hlinkClick>
              </a:rPr>
              <a:t>https://aka.ms/rai-hub/website</a:t>
            </a:r>
            <a:r>
              <a:rPr kumimoji="0" lang="en-US" sz="1400" i="0" u="none" strike="noStrike" cap="none" spc="0" normalizeH="0" baseline="0" noProof="0" dirty="0">
                <a:ln w="9525" cap="flat" cmpd="sng" algn="ctr">
                  <a:noFill/>
                  <a:prstDash val="solid"/>
                  <a:round/>
                  <a:headEnd type="none" w="med" len="med"/>
                  <a:tailEnd type="none" w="med" len="med"/>
                </a:ln>
                <a:solidFill>
                  <a:schemeClr val="bg1"/>
                </a:solidFill>
                <a:uLnTx/>
                <a:uFillTx/>
                <a:latin typeface="+mn-lt"/>
                <a:ea typeface="+mn-ea"/>
                <a:cs typeface="+mn-cs"/>
                <a:sym typeface="Wingdings" charset="2"/>
              </a:rPr>
              <a:t> </a:t>
            </a:r>
            <a:endParaRPr kumimoji="0" lang="en-US" sz="1400" b="0" i="0" u="none" strike="noStrike" cap="none" spc="0" normalizeH="0" baseline="0" noProof="0" dirty="0">
              <a:ln w="9525" cap="flat" cmpd="sng" algn="ctr">
                <a:noFill/>
                <a:prstDash val="solid"/>
                <a:round/>
                <a:headEnd type="none" w="med" len="med"/>
                <a:tailEnd type="none" w="med" len="med"/>
              </a:ln>
              <a:solidFill>
                <a:schemeClr val="bg1"/>
              </a:solidFill>
              <a:uLnTx/>
              <a:uFillTx/>
              <a:latin typeface="+mn-lt"/>
              <a:ea typeface="+mn-ea"/>
              <a:cs typeface="+mn-cs"/>
              <a:sym typeface="Wingdings" charset="2"/>
            </a:endParaRPr>
          </a:p>
        </p:txBody>
      </p:sp>
      <p:sp>
        <p:nvSpPr>
          <p:cNvPr id="3" name="TextBox 2">
            <a:extLst>
              <a:ext uri="{FF2B5EF4-FFF2-40B4-BE49-F238E27FC236}">
                <a16:creationId xmlns:a16="http://schemas.microsoft.com/office/drawing/2014/main" id="{BE0950D5-0565-1983-7305-C9024765EF62}"/>
              </a:ext>
            </a:extLst>
          </p:cNvPr>
          <p:cNvSpPr txBox="1"/>
          <p:nvPr/>
        </p:nvSpPr>
        <p:spPr>
          <a:xfrm>
            <a:off x="6096000" y="6308917"/>
            <a:ext cx="5420810" cy="307777"/>
          </a:xfrm>
          <a:prstGeom prst="rect">
            <a:avLst/>
          </a:prstGeom>
          <a:noFill/>
        </p:spPr>
        <p:txBody>
          <a:bodyPr wrap="square">
            <a:spAutoFit/>
          </a:bodyPr>
          <a:lstStyle/>
          <a:p>
            <a:pPr marL="228600" marR="0" lvl="1" indent="0" algn="r" defTabSz="932742" fontAlgn="auto">
              <a:lnSpc>
                <a:spcPct val="100000"/>
              </a:lnSpc>
              <a:spcBef>
                <a:spcPct val="20000"/>
              </a:spcBef>
              <a:spcAft>
                <a:spcPct val="0"/>
              </a:spcAft>
              <a:buSzPct val="90000"/>
              <a:buNone/>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1" i="0" u="none" strike="noStrike" cap="none" spc="0" normalizeH="0" baseline="0" noProof="0" dirty="0">
                <a:ln w="9525" cap="flat" cmpd="sng" algn="ctr">
                  <a:noFill/>
                  <a:prstDash val="solid"/>
                  <a:round/>
                  <a:headEnd type="none" w="med" len="med"/>
                  <a:tailEnd type="none" w="med" len="med"/>
                </a:ln>
                <a:solidFill>
                  <a:srgbClr val="00B0F0"/>
                </a:solidFill>
                <a:uLnTx/>
                <a:uFillTx/>
                <a:latin typeface="+mn-lt"/>
                <a:ea typeface="+mn-ea"/>
                <a:cs typeface="+mn-cs"/>
                <a:sym typeface="Wingdings" charset="2"/>
              </a:rPr>
              <a:t>Learn Collection:</a:t>
            </a:r>
            <a:r>
              <a:rPr kumimoji="0" lang="en-US" sz="1400" b="1" i="0" u="none" strike="noStrike" cap="none" spc="0" normalizeH="0" baseline="0" noProof="0" dirty="0">
                <a:ln w="9525" cap="flat" cmpd="sng" algn="ctr">
                  <a:noFill/>
                  <a:prstDash val="solid"/>
                  <a:round/>
                  <a:headEnd type="none" w="med" len="med"/>
                  <a:tailEnd type="none" w="med" len="med"/>
                </a:ln>
                <a:solidFill>
                  <a:srgbClr val="D050CC"/>
                </a:solidFill>
                <a:uLnTx/>
                <a:uFillTx/>
                <a:latin typeface="+mn-lt"/>
                <a:ea typeface="+mn-ea"/>
                <a:cs typeface="+mn-cs"/>
                <a:sym typeface="Wingdings" charset="2"/>
              </a:rPr>
              <a:t>  </a:t>
            </a:r>
            <a:r>
              <a:rPr kumimoji="0" lang="en-US" sz="1400" i="0" u="none" strike="noStrike" cap="none" spc="0" normalizeH="0" baseline="0" noProof="0" dirty="0">
                <a:ln w="9525" cap="flat" cmpd="sng" algn="ctr">
                  <a:noFill/>
                  <a:prstDash val="solid"/>
                  <a:round/>
                  <a:headEnd type="none" w="med" len="med"/>
                  <a:tailEnd type="none" w="med" len="med"/>
                </a:ln>
                <a:solidFill>
                  <a:schemeClr val="bg1"/>
                </a:solidFill>
                <a:uLnTx/>
                <a:uFillTx/>
                <a:latin typeface="+mn-lt"/>
                <a:ea typeface="+mn-ea"/>
                <a:cs typeface="+mn-cs"/>
                <a:sym typeface="Wingdings" charset="2"/>
                <a:hlinkClick r:id="rId5">
                  <a:extLst>
                    <a:ext uri="{A12FA001-AC4F-418D-AE19-62706E023703}">
                      <ahyp:hlinkClr xmlns:ahyp="http://schemas.microsoft.com/office/drawing/2018/hyperlinkcolor" val="tx"/>
                    </a:ext>
                  </a:extLst>
                </a:hlinkClick>
              </a:rPr>
              <a:t>https://aka.ms/rai-hub/collection</a:t>
            </a:r>
            <a:r>
              <a:rPr kumimoji="0" lang="en-US" sz="1400" i="0" u="none" strike="noStrike" cap="none" spc="0" normalizeH="0" baseline="0" noProof="0" dirty="0">
                <a:ln w="9525" cap="flat" cmpd="sng" algn="ctr">
                  <a:noFill/>
                  <a:prstDash val="solid"/>
                  <a:round/>
                  <a:headEnd type="none" w="med" len="med"/>
                  <a:tailEnd type="none" w="med" len="med"/>
                </a:ln>
                <a:solidFill>
                  <a:schemeClr val="bg1"/>
                </a:solidFill>
                <a:uLnTx/>
                <a:uFillTx/>
                <a:latin typeface="+mn-lt"/>
                <a:ea typeface="+mn-ea"/>
                <a:cs typeface="+mn-cs"/>
                <a:sym typeface="Wingdings" charset="2"/>
              </a:rPr>
              <a:t>  </a:t>
            </a:r>
            <a:endParaRPr kumimoji="0" lang="en-US" sz="1400" b="0" i="0" u="none" strike="noStrike" cap="none" spc="0" normalizeH="0" baseline="0" noProof="0" dirty="0">
              <a:ln w="9525" cap="flat" cmpd="sng" algn="ctr">
                <a:noFill/>
                <a:prstDash val="solid"/>
                <a:round/>
                <a:headEnd type="none" w="med" len="med"/>
                <a:tailEnd type="none" w="med" len="med"/>
              </a:ln>
              <a:solidFill>
                <a:schemeClr val="bg1"/>
              </a:solidFill>
              <a:uLnTx/>
              <a:uFillTx/>
              <a:latin typeface="+mn-lt"/>
              <a:ea typeface="+mn-ea"/>
              <a:cs typeface="+mn-cs"/>
              <a:sym typeface="Wingdings" charset="2"/>
            </a:endParaRPr>
          </a:p>
        </p:txBody>
      </p:sp>
      <p:sp>
        <p:nvSpPr>
          <p:cNvPr id="4" name="TextBox 3">
            <a:extLst>
              <a:ext uri="{FF2B5EF4-FFF2-40B4-BE49-F238E27FC236}">
                <a16:creationId xmlns:a16="http://schemas.microsoft.com/office/drawing/2014/main" id="{09CDFA4B-16AF-CEB5-A81C-8FACE4A464D0}"/>
              </a:ext>
            </a:extLst>
          </p:cNvPr>
          <p:cNvSpPr txBox="1"/>
          <p:nvPr/>
        </p:nvSpPr>
        <p:spPr>
          <a:xfrm>
            <a:off x="1168183" y="5178623"/>
            <a:ext cx="2661306" cy="307777"/>
          </a:xfrm>
          <a:prstGeom prst="rect">
            <a:avLst/>
          </a:prstGeom>
          <a:noFill/>
        </p:spPr>
        <p:txBody>
          <a:bodyPr wrap="none" lIns="0" tIns="0" rIns="0" bIns="0" rtlCol="0">
            <a:spAutoFit/>
          </a:bodyPr>
          <a:lstStyle/>
          <a:p>
            <a:pPr algn="l"/>
            <a:r>
              <a:rPr lang="en-US" sz="2000" dirty="0">
                <a:solidFill>
                  <a:schemeClr val="bg1"/>
                </a:solidFill>
              </a:rPr>
              <a:t>Self-Guided Workshops</a:t>
            </a:r>
          </a:p>
        </p:txBody>
      </p:sp>
      <p:sp>
        <p:nvSpPr>
          <p:cNvPr id="12" name="Subtitle">
            <a:extLst>
              <a:ext uri="{FF2B5EF4-FFF2-40B4-BE49-F238E27FC236}">
                <a16:creationId xmlns:a16="http://schemas.microsoft.com/office/drawing/2014/main" id="{516EF079-55A8-AA97-A95E-DDB004B097BE}"/>
              </a:ext>
            </a:extLst>
          </p:cNvPr>
          <p:cNvSpPr txBox="1">
            <a:spLocks/>
          </p:cNvSpPr>
          <p:nvPr/>
        </p:nvSpPr>
        <p:spPr>
          <a:xfrm>
            <a:off x="5018690" y="4093992"/>
            <a:ext cx="6934195" cy="1447800"/>
          </a:xfrm>
        </p:spPr>
        <p:txBody>
          <a:bodyPr/>
          <a:lstStyle>
            <a:defPPr>
              <a:defRPr lang="en-US"/>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accent2">
                    <a:lumMod val="60000"/>
                    <a:lumOff val="40000"/>
                  </a:schemeClr>
                </a:solidFill>
              </a:rPr>
              <a:t>Prompt Flow On Azure ML </a:t>
            </a:r>
            <a:r>
              <a:rPr lang="en-US" sz="2400" b="1" dirty="0">
                <a:solidFill>
                  <a:schemeClr val="bg1"/>
                </a:solidFill>
              </a:rPr>
              <a:t>| </a:t>
            </a:r>
            <a:r>
              <a:rPr lang="en-US" sz="2000" dirty="0">
                <a:solidFill>
                  <a:schemeClr val="bg1"/>
                </a:solidFill>
              </a:rPr>
              <a:t>Learn to create an end-to-end executable workflow that links LLMs, vector embeddings, prompts, and data – using a visual graph editor. Evaluate &amp; deploy to Azure for large-scale testing.</a:t>
            </a:r>
            <a:endParaRPr lang="en-US" sz="2400" dirty="0">
              <a:solidFill>
                <a:schemeClr val="bg1"/>
              </a:solidFill>
            </a:endParaRPr>
          </a:p>
        </p:txBody>
      </p:sp>
    </p:spTree>
    <p:extLst>
      <p:ext uri="{BB962C8B-B14F-4D97-AF65-F5344CB8AC3E}">
        <p14:creationId xmlns:p14="http://schemas.microsoft.com/office/powerpoint/2010/main" val="1175648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00022D"/>
        </a:solidFill>
        <a:effectLst/>
      </p:bgPr>
    </p:bg>
    <p:spTree>
      <p:nvGrpSpPr>
        <p:cNvPr id="1" name="">
          <a:extLst>
            <a:ext uri="{FF2B5EF4-FFF2-40B4-BE49-F238E27FC236}">
              <a16:creationId xmlns:a16="http://schemas.microsoft.com/office/drawing/2014/main" id="{C1D4F608-C16C-A305-A430-6B163E27D4A9}"/>
            </a:ext>
          </a:extLst>
        </p:cNvPr>
        <p:cNvGrpSpPr/>
        <p:nvPr/>
      </p:nvGrpSpPr>
      <p:grpSpPr>
        <a:xfrm>
          <a:off x="0" y="0"/>
          <a:ext cx="0" cy="0"/>
          <a:chOff x="0" y="0"/>
          <a:chExt cx="0" cy="0"/>
        </a:xfrm>
      </p:grpSpPr>
      <p:cxnSp>
        <p:nvCxnSpPr>
          <p:cNvPr id="6" name="GradientLine">
            <a:extLst>
              <a:ext uri="{FF2B5EF4-FFF2-40B4-BE49-F238E27FC236}">
                <a16:creationId xmlns:a16="http://schemas.microsoft.com/office/drawing/2014/main" id="{CA6EA056-8AAC-C153-2667-8FE48DBB8DFF}"/>
              </a:ext>
              <a:ext uri="{C183D7F6-B498-43B3-948B-1728B52AA6E4}">
                <adec:decorative xmlns:adec="http://schemas.microsoft.com/office/drawing/2017/decorative" val="1"/>
              </a:ext>
            </a:extLst>
          </p:cNvPr>
          <p:cNvCxnSpPr>
            <a:cxnSpLocks/>
          </p:cNvCxnSpPr>
          <p:nvPr/>
        </p:nvCxnSpPr>
        <p:spPr>
          <a:xfrm flipH="1">
            <a:off x="735480" y="5181600"/>
            <a:ext cx="10668000" cy="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Subtitle">
            <a:extLst>
              <a:ext uri="{FF2B5EF4-FFF2-40B4-BE49-F238E27FC236}">
                <a16:creationId xmlns:a16="http://schemas.microsoft.com/office/drawing/2014/main" id="{0EB82560-A1AF-6972-5F3D-634EAD376EBD}"/>
              </a:ext>
            </a:extLst>
          </p:cNvPr>
          <p:cNvSpPr txBox="1">
            <a:spLocks/>
          </p:cNvSpPr>
          <p:nvPr/>
        </p:nvSpPr>
        <p:spPr>
          <a:xfrm>
            <a:off x="386480" y="5348904"/>
            <a:ext cx="11445302" cy="861774"/>
          </a:xfrm>
        </p:spPr>
        <p:txBody>
          <a:bodyPr/>
          <a:lstStyle>
            <a:defPPr>
              <a:defRPr lang="en-US"/>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rPr>
              <a:t>How can I debug my models, take business decisions with confidence, and gain user trust with my AI-driven solutions – at scale?</a:t>
            </a:r>
          </a:p>
        </p:txBody>
      </p:sp>
      <p:sp>
        <p:nvSpPr>
          <p:cNvPr id="27" name="Title 26">
            <a:extLst>
              <a:ext uri="{FF2B5EF4-FFF2-40B4-BE49-F238E27FC236}">
                <a16:creationId xmlns:a16="http://schemas.microsoft.com/office/drawing/2014/main" id="{E5FF4EBE-AFFC-D9E2-9246-E58DDD6F1565}"/>
              </a:ext>
            </a:extLst>
          </p:cNvPr>
          <p:cNvSpPr>
            <a:spLocks noGrp="1"/>
          </p:cNvSpPr>
          <p:nvPr>
            <p:ph type="title"/>
          </p:nvPr>
        </p:nvSpPr>
        <p:spPr/>
        <p:txBody>
          <a:bodyPr/>
          <a:lstStyle/>
          <a:p>
            <a:r>
              <a:rPr lang="en-US" dirty="0"/>
              <a:t>Re </a:t>
            </a:r>
          </a:p>
        </p:txBody>
      </p:sp>
      <p:sp>
        <p:nvSpPr>
          <p:cNvPr id="28" name="Title">
            <a:extLst>
              <a:ext uri="{FF2B5EF4-FFF2-40B4-BE49-F238E27FC236}">
                <a16:creationId xmlns:a16="http://schemas.microsoft.com/office/drawing/2014/main" id="{3C8DF69E-B3EC-4BE4-C282-B6C2E6A91D93}"/>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2A446F"/>
                </a:solidFill>
                <a:effectLst/>
                <a:latin typeface="+mj-lt"/>
                <a:ea typeface="+mn-ea"/>
                <a:cs typeface="Segoe UI" pitchFamily="34" charset="0"/>
              </a:defRPr>
            </a:lvl1pPr>
          </a:lstStyle>
          <a:p>
            <a:r>
              <a:rPr lang="en-US" dirty="0">
                <a:solidFill>
                  <a:schemeClr val="bg1"/>
                </a:solidFill>
              </a:rPr>
              <a:t>Practitioners Need to Operationalize </a:t>
            </a:r>
            <a:r>
              <a:rPr lang="en-US" dirty="0">
                <a:solidFill>
                  <a:srgbClr val="00B0F0"/>
                </a:solidFill>
              </a:rPr>
              <a:t>Responsible AI</a:t>
            </a:r>
          </a:p>
        </p:txBody>
      </p:sp>
      <p:pic>
        <p:nvPicPr>
          <p:cNvPr id="2" name="Picture 1">
            <a:extLst>
              <a:ext uri="{FF2B5EF4-FFF2-40B4-BE49-F238E27FC236}">
                <a16:creationId xmlns:a16="http://schemas.microsoft.com/office/drawing/2014/main" id="{5BAEE40D-961C-27CA-6B20-A2EBFA68DA9F}"/>
              </a:ext>
            </a:extLst>
          </p:cNvPr>
          <p:cNvPicPr>
            <a:picLocks noChangeAspect="1"/>
          </p:cNvPicPr>
          <p:nvPr/>
        </p:nvPicPr>
        <p:blipFill rotWithShape="1">
          <a:blip r:embed="rId3"/>
          <a:srcRect l="21963" t="22107" r="13736" b="552"/>
          <a:stretch/>
        </p:blipFill>
        <p:spPr>
          <a:xfrm>
            <a:off x="3678946" y="1211328"/>
            <a:ext cx="4834108" cy="3802969"/>
          </a:xfrm>
          <a:custGeom>
            <a:avLst/>
            <a:gdLst>
              <a:gd name="connsiteX0" fmla="*/ 1070065 w 5182516"/>
              <a:gd name="connsiteY0" fmla="*/ 0 h 4077060"/>
              <a:gd name="connsiteX1" fmla="*/ 5182516 w 5182516"/>
              <a:gd name="connsiteY1" fmla="*/ 0 h 4077060"/>
              <a:gd name="connsiteX2" fmla="*/ 4112451 w 5182516"/>
              <a:gd name="connsiteY2" fmla="*/ 4077060 h 4077060"/>
              <a:gd name="connsiteX3" fmla="*/ 0 w 5182516"/>
              <a:gd name="connsiteY3" fmla="*/ 4077060 h 4077060"/>
            </a:gdLst>
            <a:ahLst/>
            <a:cxnLst>
              <a:cxn ang="0">
                <a:pos x="connsiteX0" y="connsiteY0"/>
              </a:cxn>
              <a:cxn ang="0">
                <a:pos x="connsiteX1" y="connsiteY1"/>
              </a:cxn>
              <a:cxn ang="0">
                <a:pos x="connsiteX2" y="connsiteY2"/>
              </a:cxn>
              <a:cxn ang="0">
                <a:pos x="connsiteX3" y="connsiteY3"/>
              </a:cxn>
            </a:cxnLst>
            <a:rect l="l" t="t" r="r" b="b"/>
            <a:pathLst>
              <a:path w="5182516" h="4077060">
                <a:moveTo>
                  <a:pt x="1070065" y="0"/>
                </a:moveTo>
                <a:lnTo>
                  <a:pt x="5182516" y="0"/>
                </a:lnTo>
                <a:lnTo>
                  <a:pt x="4112451" y="4077060"/>
                </a:lnTo>
                <a:lnTo>
                  <a:pt x="0" y="4077060"/>
                </a:lnTo>
                <a:close/>
              </a:path>
            </a:pathLst>
          </a:custGeom>
        </p:spPr>
      </p:pic>
      <p:pic>
        <p:nvPicPr>
          <p:cNvPr id="3" name="Picture 2">
            <a:extLst>
              <a:ext uri="{FF2B5EF4-FFF2-40B4-BE49-F238E27FC236}">
                <a16:creationId xmlns:a16="http://schemas.microsoft.com/office/drawing/2014/main" id="{C633B9A6-690B-DF78-3CA9-1183139936BC}"/>
              </a:ext>
            </a:extLst>
          </p:cNvPr>
          <p:cNvPicPr>
            <a:picLocks noChangeAspect="1"/>
          </p:cNvPicPr>
          <p:nvPr/>
        </p:nvPicPr>
        <p:blipFill rotWithShape="1">
          <a:blip r:embed="rId4"/>
          <a:srcRect l="23628" r="2780"/>
          <a:stretch/>
        </p:blipFill>
        <p:spPr>
          <a:xfrm flipH="1">
            <a:off x="386480" y="1211328"/>
            <a:ext cx="4149014" cy="3764281"/>
          </a:xfrm>
          <a:custGeom>
            <a:avLst/>
            <a:gdLst>
              <a:gd name="connsiteX0" fmla="*/ 4493761 w 4493761"/>
              <a:gd name="connsiteY0" fmla="*/ 0 h 4077060"/>
              <a:gd name="connsiteX1" fmla="*/ 1084505 w 4493761"/>
              <a:gd name="connsiteY1" fmla="*/ 0 h 4077060"/>
              <a:gd name="connsiteX2" fmla="*/ 0 w 4493761"/>
              <a:gd name="connsiteY2" fmla="*/ 0 h 4077060"/>
              <a:gd name="connsiteX3" fmla="*/ 1084505 w 4493761"/>
              <a:gd name="connsiteY3" fmla="*/ 4077060 h 4077060"/>
              <a:gd name="connsiteX4" fmla="*/ 4493761 w 4493761"/>
              <a:gd name="connsiteY4" fmla="*/ 4077060 h 4077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3761" h="4077060">
                <a:moveTo>
                  <a:pt x="4493761" y="0"/>
                </a:moveTo>
                <a:lnTo>
                  <a:pt x="1084505" y="0"/>
                </a:lnTo>
                <a:lnTo>
                  <a:pt x="0" y="0"/>
                </a:lnTo>
                <a:lnTo>
                  <a:pt x="1084505" y="4077060"/>
                </a:lnTo>
                <a:lnTo>
                  <a:pt x="4493761" y="4077060"/>
                </a:lnTo>
                <a:close/>
              </a:path>
            </a:pathLst>
          </a:custGeom>
        </p:spPr>
      </p:pic>
      <p:pic>
        <p:nvPicPr>
          <p:cNvPr id="4" name="Picture 3" descr="A person sitting in a living room&#10;&#10;Description generated with very high confidence">
            <a:extLst>
              <a:ext uri="{FF2B5EF4-FFF2-40B4-BE49-F238E27FC236}">
                <a16:creationId xmlns:a16="http://schemas.microsoft.com/office/drawing/2014/main" id="{E777BFF1-53A3-265B-2082-34ED4A1114D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flipH="1">
            <a:off x="7656506" y="1231649"/>
            <a:ext cx="4064107" cy="3802970"/>
          </a:xfrm>
          <a:custGeom>
            <a:avLst/>
            <a:gdLst>
              <a:gd name="connsiteX0" fmla="*/ 3268321 w 4357018"/>
              <a:gd name="connsiteY0" fmla="*/ 0 h 4077060"/>
              <a:gd name="connsiteX1" fmla="*/ 0 w 4357018"/>
              <a:gd name="connsiteY1" fmla="*/ 0 h 4077060"/>
              <a:gd name="connsiteX2" fmla="*/ 0 w 4357018"/>
              <a:gd name="connsiteY2" fmla="*/ 4060077 h 4077060"/>
              <a:gd name="connsiteX3" fmla="*/ 4535 w 4357018"/>
              <a:gd name="connsiteY3" fmla="*/ 4077060 h 4077060"/>
              <a:gd name="connsiteX4" fmla="*/ 4357018 w 4357018"/>
              <a:gd name="connsiteY4" fmla="*/ 4077060 h 4077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018" h="4077060">
                <a:moveTo>
                  <a:pt x="3268321" y="0"/>
                </a:moveTo>
                <a:lnTo>
                  <a:pt x="0" y="0"/>
                </a:lnTo>
                <a:lnTo>
                  <a:pt x="0" y="4060077"/>
                </a:lnTo>
                <a:lnTo>
                  <a:pt x="4535" y="4077060"/>
                </a:lnTo>
                <a:lnTo>
                  <a:pt x="4357018" y="4077060"/>
                </a:lnTo>
                <a:close/>
              </a:path>
            </a:pathLst>
          </a:custGeom>
        </p:spPr>
      </p:pic>
      <p:sp>
        <p:nvSpPr>
          <p:cNvPr id="5" name="Content Placeholder 2">
            <a:extLst>
              <a:ext uri="{FF2B5EF4-FFF2-40B4-BE49-F238E27FC236}">
                <a16:creationId xmlns:a16="http://schemas.microsoft.com/office/drawing/2014/main" id="{CE180D6E-B411-EEF1-5648-EA51B8C1F738}"/>
              </a:ext>
            </a:extLst>
          </p:cNvPr>
          <p:cNvSpPr txBox="1">
            <a:spLocks/>
          </p:cNvSpPr>
          <p:nvPr/>
        </p:nvSpPr>
        <p:spPr>
          <a:xfrm>
            <a:off x="395187" y="4537293"/>
            <a:ext cx="3033813" cy="307777"/>
          </a:xfrm>
          <a:prstGeom prst="rect">
            <a:avLst/>
          </a:prstGeom>
          <a:solidFill>
            <a:schemeClr val="accent3"/>
          </a:solidFill>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j-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None/>
              <a:defRPr/>
            </a:pPr>
            <a:r>
              <a:rPr lang="en-IN" sz="2000">
                <a:solidFill>
                  <a:srgbClr val="FFFFFF"/>
                </a:solidFill>
                <a:latin typeface="Segoe UI Semibold" panose="020B0702040204020203" pitchFamily="34" charset="0"/>
                <a:cs typeface="Segoe UI Semibold" panose="020B0702040204020203" pitchFamily="34" charset="0"/>
              </a:rPr>
              <a:t>Data Scientists</a:t>
            </a:r>
          </a:p>
        </p:txBody>
      </p:sp>
      <p:sp>
        <p:nvSpPr>
          <p:cNvPr id="7" name="Content Placeholder 2">
            <a:extLst>
              <a:ext uri="{FF2B5EF4-FFF2-40B4-BE49-F238E27FC236}">
                <a16:creationId xmlns:a16="http://schemas.microsoft.com/office/drawing/2014/main" id="{1AA32C5B-A892-D6D5-CC09-0113DAC50901}"/>
              </a:ext>
            </a:extLst>
          </p:cNvPr>
          <p:cNvSpPr txBox="1">
            <a:spLocks/>
          </p:cNvSpPr>
          <p:nvPr/>
        </p:nvSpPr>
        <p:spPr>
          <a:xfrm>
            <a:off x="4074620" y="4518300"/>
            <a:ext cx="3033813" cy="307777"/>
          </a:xfrm>
          <a:prstGeom prst="rect">
            <a:avLst/>
          </a:prstGeom>
          <a:solidFill>
            <a:schemeClr val="accent2"/>
          </a:solidFill>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j-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None/>
              <a:defRPr/>
            </a:pPr>
            <a:r>
              <a:rPr lang="en-IN" sz="2000">
                <a:solidFill>
                  <a:srgbClr val="FFFFFF"/>
                </a:solidFill>
                <a:latin typeface="Segoe UI Semibold" panose="020B0702040204020203" pitchFamily="34" charset="0"/>
                <a:cs typeface="Segoe UI Semibold" panose="020B0702040204020203" pitchFamily="34" charset="0"/>
              </a:rPr>
              <a:t>Decision Makers</a:t>
            </a:r>
          </a:p>
        </p:txBody>
      </p:sp>
      <p:sp>
        <p:nvSpPr>
          <p:cNvPr id="8" name="Content Placeholder 2">
            <a:extLst>
              <a:ext uri="{FF2B5EF4-FFF2-40B4-BE49-F238E27FC236}">
                <a16:creationId xmlns:a16="http://schemas.microsoft.com/office/drawing/2014/main" id="{38ABFF2E-E4FD-BF02-98D0-C4F8E6AC692F}"/>
              </a:ext>
            </a:extLst>
          </p:cNvPr>
          <p:cNvSpPr txBox="1">
            <a:spLocks/>
          </p:cNvSpPr>
          <p:nvPr/>
        </p:nvSpPr>
        <p:spPr>
          <a:xfrm>
            <a:off x="8095452" y="4518299"/>
            <a:ext cx="3033813" cy="307777"/>
          </a:xfrm>
          <a:prstGeom prst="rect">
            <a:avLst/>
          </a:prstGeom>
          <a:solidFill>
            <a:srgbClr val="7030A0"/>
          </a:solidFill>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j-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lgn="ctr">
              <a:buNone/>
              <a:defRPr/>
            </a:pPr>
            <a:r>
              <a:rPr lang="en-IN" sz="2000">
                <a:solidFill>
                  <a:srgbClr val="FFFFFF"/>
                </a:solidFill>
                <a:latin typeface="Segoe UI Semibold" panose="020B0702040204020203" pitchFamily="34" charset="0"/>
                <a:cs typeface="Segoe UI Semibold" panose="020B0702040204020203" pitchFamily="34" charset="0"/>
              </a:rPr>
              <a:t>Application Developers</a:t>
            </a:r>
          </a:p>
        </p:txBody>
      </p:sp>
    </p:spTree>
    <p:extLst>
      <p:ext uri="{BB962C8B-B14F-4D97-AF65-F5344CB8AC3E}">
        <p14:creationId xmlns:p14="http://schemas.microsoft.com/office/powerpoint/2010/main" val="3950887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22D"/>
        </a:solidFill>
        <a:effectLst/>
      </p:bgPr>
    </p:bg>
    <p:spTree>
      <p:nvGrpSpPr>
        <p:cNvPr id="1" name="">
          <a:extLst>
            <a:ext uri="{FF2B5EF4-FFF2-40B4-BE49-F238E27FC236}">
              <a16:creationId xmlns:a16="http://schemas.microsoft.com/office/drawing/2014/main" id="{ECD6B44F-DCCC-4264-BAE8-8DB98198DC6D}"/>
            </a:ext>
          </a:extLst>
        </p:cNvPr>
        <p:cNvGrpSpPr/>
        <p:nvPr/>
      </p:nvGrpSpPr>
      <p:grpSpPr>
        <a:xfrm>
          <a:off x="0" y="0"/>
          <a:ext cx="0" cy="0"/>
          <a:chOff x="0" y="0"/>
          <a:chExt cx="0" cy="0"/>
        </a:xfrm>
      </p:grpSpPr>
      <p:cxnSp>
        <p:nvCxnSpPr>
          <p:cNvPr id="6" name="GradientLine">
            <a:extLst>
              <a:ext uri="{FF2B5EF4-FFF2-40B4-BE49-F238E27FC236}">
                <a16:creationId xmlns:a16="http://schemas.microsoft.com/office/drawing/2014/main" id="{A6A0C50C-F8A4-99AF-94D4-413C896A0D1E}"/>
              </a:ext>
              <a:ext uri="{C183D7F6-B498-43B3-948B-1728B52AA6E4}">
                <adec:decorative xmlns:adec="http://schemas.microsoft.com/office/drawing/2017/decorative" val="1"/>
              </a:ext>
            </a:extLst>
          </p:cNvPr>
          <p:cNvCxnSpPr>
            <a:cxnSpLocks/>
          </p:cNvCxnSpPr>
          <p:nvPr/>
        </p:nvCxnSpPr>
        <p:spPr>
          <a:xfrm>
            <a:off x="4648200" y="1371600"/>
            <a:ext cx="0" cy="4114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6B82B98-B653-D4EB-6CBF-1682AD5D09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99" y="990600"/>
            <a:ext cx="3412197" cy="299720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a:extLst>
              <a:ext uri="{FF2B5EF4-FFF2-40B4-BE49-F238E27FC236}">
                <a16:creationId xmlns:a16="http://schemas.microsoft.com/office/drawing/2014/main" id="{2A65B83A-6B39-FD90-62B4-D6AADA88A7FD}"/>
              </a:ext>
            </a:extLst>
          </p:cNvPr>
          <p:cNvSpPr txBox="1">
            <a:spLocks/>
          </p:cNvSpPr>
          <p:nvPr/>
        </p:nvSpPr>
        <p:spPr>
          <a:xfrm>
            <a:off x="5029201" y="930166"/>
            <a:ext cx="6934195" cy="1447800"/>
          </a:xfrm>
        </p:spPr>
        <p:txBody>
          <a:bodyPr/>
          <a:lstStyle>
            <a:defPPr>
              <a:defRPr lang="en-US"/>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Responsible AI Principles </a:t>
            </a:r>
            <a:r>
              <a:rPr lang="en-US" sz="2400" dirty="0">
                <a:solidFill>
                  <a:schemeClr val="bg1"/>
                </a:solidFill>
              </a:rPr>
              <a:t>guide the approach </a:t>
            </a:r>
            <a:br>
              <a:rPr lang="en-US" sz="2400" dirty="0">
                <a:solidFill>
                  <a:schemeClr val="bg1"/>
                </a:solidFill>
              </a:rPr>
            </a:br>
            <a:r>
              <a:rPr lang="en-US" sz="2400" dirty="0">
                <a:solidFill>
                  <a:schemeClr val="bg1"/>
                </a:solidFill>
              </a:rPr>
              <a:t>to assessing, developing &amp; deploying AI systems in </a:t>
            </a:r>
            <a:r>
              <a:rPr lang="en-US" sz="2400" dirty="0">
                <a:solidFill>
                  <a:srgbClr val="00B0F0"/>
                </a:solidFill>
              </a:rPr>
              <a:t>safe, trustworthy &amp; ethical </a:t>
            </a:r>
            <a:r>
              <a:rPr lang="en-US" sz="2400" dirty="0">
                <a:solidFill>
                  <a:schemeClr val="bg1"/>
                </a:solidFill>
              </a:rPr>
              <a:t>ways.</a:t>
            </a:r>
          </a:p>
        </p:txBody>
      </p:sp>
      <p:sp>
        <p:nvSpPr>
          <p:cNvPr id="7" name="Subtitle">
            <a:extLst>
              <a:ext uri="{FF2B5EF4-FFF2-40B4-BE49-F238E27FC236}">
                <a16:creationId xmlns:a16="http://schemas.microsoft.com/office/drawing/2014/main" id="{D679F98E-2072-E7C6-6D3C-4264916F5FB9}"/>
              </a:ext>
            </a:extLst>
          </p:cNvPr>
          <p:cNvSpPr txBox="1">
            <a:spLocks/>
          </p:cNvSpPr>
          <p:nvPr/>
        </p:nvSpPr>
        <p:spPr>
          <a:xfrm>
            <a:off x="5018690" y="4480034"/>
            <a:ext cx="6934195" cy="1447800"/>
          </a:xfrm>
        </p:spPr>
        <p:txBody>
          <a:bodyPr/>
          <a:lstStyle>
            <a:defPPr>
              <a:defRPr lang="en-US"/>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chemeClr val="bg1"/>
                </a:solidFill>
              </a:rPr>
              <a:t>Responsible AI Dashboard </a:t>
            </a:r>
            <a:r>
              <a:rPr lang="en-US" sz="2400" dirty="0">
                <a:solidFill>
                  <a:schemeClr val="bg1"/>
                </a:solidFill>
              </a:rPr>
              <a:t>is </a:t>
            </a:r>
            <a:r>
              <a:rPr lang="en-US" sz="2400" dirty="0">
                <a:solidFill>
                  <a:srgbClr val="00B0F0"/>
                </a:solidFill>
              </a:rPr>
              <a:t>a single pane of glass for holistic responsible assessment</a:t>
            </a:r>
            <a:r>
              <a:rPr lang="en-US" sz="2400" dirty="0">
                <a:solidFill>
                  <a:schemeClr val="bg1"/>
                </a:solidFill>
              </a:rPr>
              <a:t> through stages of model debugging &amp; decision-making</a:t>
            </a:r>
          </a:p>
        </p:txBody>
      </p:sp>
      <p:sp>
        <p:nvSpPr>
          <p:cNvPr id="8" name="Subtitle">
            <a:extLst>
              <a:ext uri="{FF2B5EF4-FFF2-40B4-BE49-F238E27FC236}">
                <a16:creationId xmlns:a16="http://schemas.microsoft.com/office/drawing/2014/main" id="{22A5D7A1-8F79-8556-B1BF-F3020A878457}"/>
              </a:ext>
            </a:extLst>
          </p:cNvPr>
          <p:cNvSpPr txBox="1">
            <a:spLocks/>
          </p:cNvSpPr>
          <p:nvPr/>
        </p:nvSpPr>
        <p:spPr>
          <a:xfrm>
            <a:off x="5018691" y="2540000"/>
            <a:ext cx="6934195" cy="1447800"/>
          </a:xfrm>
        </p:spPr>
        <p:txBody>
          <a:bodyPr/>
          <a:lstStyle>
            <a:defPPr>
              <a:defRPr lang="en-US"/>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chemeClr val="bg1"/>
                </a:solidFill>
              </a:rPr>
              <a:t>Responsible AI Toolbox </a:t>
            </a:r>
            <a:r>
              <a:rPr lang="en-US" sz="2400">
                <a:solidFill>
                  <a:schemeClr val="bg1"/>
                </a:solidFill>
              </a:rPr>
              <a:t>is a </a:t>
            </a:r>
            <a:r>
              <a:rPr lang="en-US" sz="2400">
                <a:solidFill>
                  <a:srgbClr val="00B0F0"/>
                </a:solidFill>
              </a:rPr>
              <a:t>collection of integrated tools &amp; functionalities </a:t>
            </a:r>
            <a:r>
              <a:rPr lang="en-US" sz="2400">
                <a:solidFill>
                  <a:schemeClr val="bg1"/>
                </a:solidFill>
              </a:rPr>
              <a:t>to help operationalize Responsible AI in practice for </a:t>
            </a:r>
            <a:br>
              <a:rPr lang="en-US" sz="2400">
                <a:solidFill>
                  <a:schemeClr val="bg1"/>
                </a:solidFill>
              </a:rPr>
            </a:br>
            <a:r>
              <a:rPr lang="en-US" sz="2400">
                <a:solidFill>
                  <a:schemeClr val="bg1"/>
                </a:solidFill>
              </a:rPr>
              <a:t>data scientists, developers &amp; decision-makers.</a:t>
            </a:r>
          </a:p>
        </p:txBody>
      </p:sp>
      <p:sp>
        <p:nvSpPr>
          <p:cNvPr id="9" name="TextBox 8">
            <a:extLst>
              <a:ext uri="{FF2B5EF4-FFF2-40B4-BE49-F238E27FC236}">
                <a16:creationId xmlns:a16="http://schemas.microsoft.com/office/drawing/2014/main" id="{958BA22E-19B8-AF18-D958-1CBD5B9EBB6A}"/>
              </a:ext>
            </a:extLst>
          </p:cNvPr>
          <p:cNvSpPr txBox="1"/>
          <p:nvPr/>
        </p:nvSpPr>
        <p:spPr>
          <a:xfrm>
            <a:off x="349472" y="6316492"/>
            <a:ext cx="4755927" cy="307777"/>
          </a:xfrm>
          <a:prstGeom prst="rect">
            <a:avLst/>
          </a:prstGeom>
          <a:noFill/>
        </p:spPr>
        <p:txBody>
          <a:bodyPr wrap="square">
            <a:spAutoFit/>
          </a:bodyPr>
          <a:lstStyle/>
          <a:p>
            <a:pPr marL="228600" marR="0" lvl="1" indent="0" algn="l" defTabSz="932742" fontAlgn="auto">
              <a:lnSpc>
                <a:spcPct val="100000"/>
              </a:lnSpc>
              <a:spcBef>
                <a:spcPct val="20000"/>
              </a:spcBef>
              <a:spcAft>
                <a:spcPct val="0"/>
              </a:spcAft>
              <a:buSzPct val="90000"/>
              <a:buNone/>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1" i="0" u="none" strike="noStrike" cap="none" spc="0" normalizeH="0" baseline="0" noProof="0">
                <a:ln w="9525" cap="flat" cmpd="sng" algn="ctr">
                  <a:noFill/>
                  <a:prstDash val="solid"/>
                  <a:round/>
                  <a:headEnd type="none" w="med" len="med"/>
                  <a:tailEnd type="none" w="med" len="med"/>
                </a:ln>
                <a:solidFill>
                  <a:schemeClr val="accent6"/>
                </a:solidFill>
                <a:uLnTx/>
                <a:uFillTx/>
                <a:latin typeface="+mn-lt"/>
                <a:ea typeface="+mn-ea"/>
                <a:cs typeface="+mn-cs"/>
                <a:sym typeface="Wingdings" charset="2"/>
              </a:rPr>
              <a:t>Reference:  </a:t>
            </a:r>
            <a:r>
              <a:rPr kumimoji="0" lang="en-US" sz="1400" i="0" u="none" strike="noStrike" cap="none" spc="0" normalizeH="0" baseline="0" noProof="0">
                <a:ln w="9525" cap="flat" cmpd="sng" algn="ctr">
                  <a:noFill/>
                  <a:prstDash val="solid"/>
                  <a:round/>
                  <a:headEnd type="none" w="med" len="med"/>
                  <a:tailEnd type="none" w="med" len="med"/>
                </a:ln>
                <a:solidFill>
                  <a:schemeClr val="bg1"/>
                </a:solidFill>
                <a:uLnTx/>
                <a:uFillTx/>
                <a:latin typeface="+mn-lt"/>
                <a:ea typeface="+mn-ea"/>
                <a:cs typeface="+mn-cs"/>
                <a:sym typeface="Wingdings" charset="2"/>
              </a:rPr>
              <a:t>https://</a:t>
            </a:r>
            <a:r>
              <a:rPr kumimoji="0" lang="en-US" sz="1400" i="0" u="none" strike="noStrike" cap="none" spc="0" normalizeH="0" baseline="0" noProof="0" err="1">
                <a:ln w="9525" cap="flat" cmpd="sng" algn="ctr">
                  <a:noFill/>
                  <a:prstDash val="solid"/>
                  <a:round/>
                  <a:headEnd type="none" w="med" len="med"/>
                  <a:tailEnd type="none" w="med" len="med"/>
                </a:ln>
                <a:solidFill>
                  <a:schemeClr val="bg1"/>
                </a:solidFill>
                <a:uLnTx/>
                <a:uFillTx/>
                <a:latin typeface="+mn-lt"/>
                <a:ea typeface="+mn-ea"/>
                <a:cs typeface="+mn-cs"/>
                <a:sym typeface="Wingdings" charset="2"/>
              </a:rPr>
              <a:t>responsibleaitoolbox.ai</a:t>
            </a:r>
            <a:endParaRPr kumimoji="0" lang="en-US" sz="1400" b="0" i="0" u="none" strike="noStrike" cap="none" spc="0" normalizeH="0" baseline="0" noProof="0">
              <a:ln w="9525" cap="flat" cmpd="sng" algn="ctr">
                <a:noFill/>
                <a:prstDash val="solid"/>
                <a:round/>
                <a:headEnd type="none" w="med" len="med"/>
                <a:tailEnd type="none" w="med" len="med"/>
              </a:ln>
              <a:solidFill>
                <a:schemeClr val="bg1"/>
              </a:solidFill>
              <a:uLnTx/>
              <a:uFillTx/>
              <a:latin typeface="+mn-lt"/>
              <a:ea typeface="+mn-ea"/>
              <a:cs typeface="+mn-cs"/>
              <a:sym typeface="Wingdings" charset="2"/>
            </a:endParaRPr>
          </a:p>
        </p:txBody>
      </p:sp>
      <p:sp>
        <p:nvSpPr>
          <p:cNvPr id="10" name="Title 3">
            <a:extLst>
              <a:ext uri="{FF2B5EF4-FFF2-40B4-BE49-F238E27FC236}">
                <a16:creationId xmlns:a16="http://schemas.microsoft.com/office/drawing/2014/main" id="{F4032F93-24B8-8EF5-4871-530BC7AACB59}"/>
              </a:ext>
            </a:extLst>
          </p:cNvPr>
          <p:cNvSpPr txBox="1">
            <a:spLocks/>
          </p:cNvSpPr>
          <p:nvPr/>
        </p:nvSpPr>
        <p:spPr>
          <a:xfrm>
            <a:off x="944097" y="4191000"/>
            <a:ext cx="3048000" cy="141577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2000" dirty="0">
                <a:solidFill>
                  <a:schemeClr val="bg1"/>
                </a:solidFill>
              </a:rPr>
              <a:t>Responsible AI </a:t>
            </a:r>
            <a:br>
              <a:rPr lang="en-US" sz="2000" dirty="0">
                <a:solidFill>
                  <a:schemeClr val="bg1"/>
                </a:solidFill>
              </a:rPr>
            </a:br>
            <a:r>
              <a:rPr lang="en-US" dirty="0">
                <a:solidFill>
                  <a:schemeClr val="bg1"/>
                </a:solidFill>
              </a:rPr>
              <a:t>Dashboard Defined</a:t>
            </a:r>
          </a:p>
        </p:txBody>
      </p:sp>
    </p:spTree>
    <p:extLst>
      <p:ext uri="{BB962C8B-B14F-4D97-AF65-F5344CB8AC3E}">
        <p14:creationId xmlns:p14="http://schemas.microsoft.com/office/powerpoint/2010/main" val="4217010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22D"/>
        </a:solidFill>
        <a:effectLst/>
      </p:bgPr>
    </p:bg>
    <p:spTree>
      <p:nvGrpSpPr>
        <p:cNvPr id="1" name="">
          <a:extLst>
            <a:ext uri="{FF2B5EF4-FFF2-40B4-BE49-F238E27FC236}">
              <a16:creationId xmlns:a16="http://schemas.microsoft.com/office/drawing/2014/main" id="{E0EB5864-5AA8-4A8E-258D-336EA5DF71DA}"/>
            </a:ext>
          </a:extLst>
        </p:cNvPr>
        <p:cNvGrpSpPr/>
        <p:nvPr/>
      </p:nvGrpSpPr>
      <p:grpSpPr>
        <a:xfrm>
          <a:off x="0" y="0"/>
          <a:ext cx="0" cy="0"/>
          <a:chOff x="0" y="0"/>
          <a:chExt cx="0" cy="0"/>
        </a:xfrm>
      </p:grpSpPr>
      <p:cxnSp>
        <p:nvCxnSpPr>
          <p:cNvPr id="6" name="GradientLine">
            <a:extLst>
              <a:ext uri="{FF2B5EF4-FFF2-40B4-BE49-F238E27FC236}">
                <a16:creationId xmlns:a16="http://schemas.microsoft.com/office/drawing/2014/main" id="{6D684671-6999-6BF9-8FE4-99D68542331B}"/>
              </a:ext>
              <a:ext uri="{C183D7F6-B498-43B3-948B-1728B52AA6E4}">
                <adec:decorative xmlns:adec="http://schemas.microsoft.com/office/drawing/2017/decorative" val="1"/>
              </a:ext>
            </a:extLst>
          </p:cNvPr>
          <p:cNvCxnSpPr>
            <a:cxnSpLocks/>
          </p:cNvCxnSpPr>
          <p:nvPr/>
        </p:nvCxnSpPr>
        <p:spPr>
          <a:xfrm>
            <a:off x="4648200" y="1371600"/>
            <a:ext cx="0" cy="4114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2137195-7584-42A8-B0DD-151AC279BA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999" y="990600"/>
            <a:ext cx="3412197" cy="29972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80091A3-6736-B228-C1DC-D1FAFB7596C1}"/>
              </a:ext>
            </a:extLst>
          </p:cNvPr>
          <p:cNvSpPr txBox="1"/>
          <p:nvPr/>
        </p:nvSpPr>
        <p:spPr>
          <a:xfrm>
            <a:off x="349472" y="6316492"/>
            <a:ext cx="7436780" cy="307777"/>
          </a:xfrm>
          <a:prstGeom prst="rect">
            <a:avLst/>
          </a:prstGeom>
          <a:noFill/>
        </p:spPr>
        <p:txBody>
          <a:bodyPr wrap="square">
            <a:spAutoFit/>
          </a:bodyPr>
          <a:lstStyle/>
          <a:p>
            <a:pPr marL="228600" marR="0" lvl="1" indent="0" algn="l" defTabSz="932742" fontAlgn="auto">
              <a:lnSpc>
                <a:spcPct val="100000"/>
              </a:lnSpc>
              <a:spcBef>
                <a:spcPct val="20000"/>
              </a:spcBef>
              <a:spcAft>
                <a:spcPct val="0"/>
              </a:spcAft>
              <a:buSzPct val="90000"/>
              <a:buNone/>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1" i="0" u="none" strike="noStrike" cap="none" spc="0" normalizeH="0" baseline="0" noProof="0" dirty="0">
                <a:ln w="9525" cap="flat" cmpd="sng" algn="ctr">
                  <a:noFill/>
                  <a:prstDash val="solid"/>
                  <a:round/>
                  <a:headEnd type="none" w="med" len="med"/>
                  <a:tailEnd type="none" w="med" len="med"/>
                </a:ln>
                <a:solidFill>
                  <a:schemeClr val="accent6"/>
                </a:solidFill>
                <a:uLnTx/>
                <a:uFillTx/>
                <a:latin typeface="+mn-lt"/>
                <a:ea typeface="+mn-ea"/>
                <a:cs typeface="+mn-cs"/>
                <a:sym typeface="Wingdings" charset="2"/>
              </a:rPr>
              <a:t>Reference:  </a:t>
            </a:r>
            <a:r>
              <a:rPr lang="en-US" sz="1400" dirty="0">
                <a:ln w="9525" cap="flat" cmpd="sng" algn="ctr">
                  <a:noFill/>
                  <a:prstDash val="solid"/>
                  <a:round/>
                  <a:headEnd type="none" w="med" len="med"/>
                  <a:tailEnd type="none" w="med" len="med"/>
                </a:ln>
                <a:solidFill>
                  <a:schemeClr val="bg1"/>
                </a:solidFill>
                <a:sym typeface="Wingdings" charset="2"/>
                <a:hlinkClick r:id="rId5">
                  <a:extLst>
                    <a:ext uri="{A12FA001-AC4F-418D-AE19-62706E023703}">
                      <ahyp:hlinkClr xmlns:ahyp="http://schemas.microsoft.com/office/drawing/2018/hyperlinkcolor" val="tx"/>
                    </a:ext>
                  </a:extLst>
                </a:hlinkClick>
              </a:rPr>
              <a:t>YouTube Animated Responsible AI Explainer</a:t>
            </a:r>
            <a:endParaRPr kumimoji="0" lang="en-US" sz="1400" i="0" u="none" strike="noStrike" cap="none" spc="0" normalizeH="0" baseline="0" noProof="0" dirty="0">
              <a:ln w="9525" cap="flat" cmpd="sng" algn="ctr">
                <a:noFill/>
                <a:prstDash val="solid"/>
                <a:round/>
                <a:headEnd type="none" w="med" len="med"/>
                <a:tailEnd type="none" w="med" len="med"/>
              </a:ln>
              <a:solidFill>
                <a:schemeClr val="bg1"/>
              </a:solidFill>
              <a:uLnTx/>
              <a:uFillTx/>
              <a:latin typeface="+mn-lt"/>
              <a:ea typeface="+mn-ea"/>
              <a:cs typeface="+mn-cs"/>
              <a:sym typeface="Wingdings" charset="2"/>
            </a:endParaRPr>
          </a:p>
        </p:txBody>
      </p:sp>
      <p:pic>
        <p:nvPicPr>
          <p:cNvPr id="2" name="Online Media 4" descr="Responsible AI Dashboard Animated Explainer | Microsoft">
            <a:hlinkClick r:id="" action="ppaction://media"/>
            <a:extLst>
              <a:ext uri="{FF2B5EF4-FFF2-40B4-BE49-F238E27FC236}">
                <a16:creationId xmlns:a16="http://schemas.microsoft.com/office/drawing/2014/main" id="{50BFC480-9971-AFD7-D1C9-24A82464394E}"/>
              </a:ext>
            </a:extLst>
          </p:cNvPr>
          <p:cNvPicPr>
            <a:picLocks noRot="1" noChangeAspect="1"/>
          </p:cNvPicPr>
          <p:nvPr>
            <a:videoFile r:link="rId1"/>
          </p:nvPr>
        </p:nvPicPr>
        <p:blipFill>
          <a:blip r:embed="rId6"/>
          <a:stretch>
            <a:fillRect/>
          </a:stretch>
        </p:blipFill>
        <p:spPr>
          <a:xfrm>
            <a:off x="5032159" y="1558049"/>
            <a:ext cx="6622835" cy="3741902"/>
          </a:xfrm>
          <a:prstGeom prst="rect">
            <a:avLst/>
          </a:prstGeom>
        </p:spPr>
      </p:pic>
      <p:sp>
        <p:nvSpPr>
          <p:cNvPr id="11" name="Title 3">
            <a:extLst>
              <a:ext uri="{FF2B5EF4-FFF2-40B4-BE49-F238E27FC236}">
                <a16:creationId xmlns:a16="http://schemas.microsoft.com/office/drawing/2014/main" id="{CECFA1AB-58B6-0317-1F33-B0BA97870DCF}"/>
              </a:ext>
            </a:extLst>
          </p:cNvPr>
          <p:cNvSpPr txBox="1">
            <a:spLocks/>
          </p:cNvSpPr>
          <p:nvPr/>
        </p:nvSpPr>
        <p:spPr>
          <a:xfrm>
            <a:off x="944097" y="4191000"/>
            <a:ext cx="3048000" cy="141577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2000" dirty="0">
                <a:solidFill>
                  <a:schemeClr val="bg1"/>
                </a:solidFill>
              </a:rPr>
              <a:t>Responsible AI </a:t>
            </a:r>
            <a:br>
              <a:rPr lang="en-US" sz="2000" dirty="0">
                <a:solidFill>
                  <a:schemeClr val="bg1"/>
                </a:solidFill>
              </a:rPr>
            </a:br>
            <a:r>
              <a:rPr lang="en-US" dirty="0">
                <a:solidFill>
                  <a:schemeClr val="bg1"/>
                </a:solidFill>
              </a:rPr>
              <a:t>Dashboard</a:t>
            </a:r>
            <a:br>
              <a:rPr lang="en-US" dirty="0">
                <a:solidFill>
                  <a:schemeClr val="bg1"/>
                </a:solidFill>
              </a:rPr>
            </a:br>
            <a:r>
              <a:rPr lang="en-US" dirty="0">
                <a:solidFill>
                  <a:schemeClr val="bg1"/>
                </a:solidFill>
              </a:rPr>
              <a:t>Explained</a:t>
            </a:r>
          </a:p>
        </p:txBody>
      </p:sp>
      <p:sp>
        <p:nvSpPr>
          <p:cNvPr id="12" name="TextBox 11">
            <a:extLst>
              <a:ext uri="{FF2B5EF4-FFF2-40B4-BE49-F238E27FC236}">
                <a16:creationId xmlns:a16="http://schemas.microsoft.com/office/drawing/2014/main" id="{661AB0B5-B245-C0E6-755F-B323F4EAF14E}"/>
              </a:ext>
            </a:extLst>
          </p:cNvPr>
          <p:cNvSpPr txBox="1"/>
          <p:nvPr/>
        </p:nvSpPr>
        <p:spPr>
          <a:xfrm>
            <a:off x="7495309" y="6316492"/>
            <a:ext cx="5846616" cy="307777"/>
          </a:xfrm>
          <a:prstGeom prst="rect">
            <a:avLst/>
          </a:prstGeom>
          <a:noFill/>
        </p:spPr>
        <p:txBody>
          <a:bodyPr wrap="square">
            <a:spAutoFit/>
          </a:bodyPr>
          <a:lstStyle/>
          <a:p>
            <a:pPr marL="228600" marR="0" lvl="1" indent="0" algn="l" defTabSz="932742" fontAlgn="auto">
              <a:lnSpc>
                <a:spcPct val="100000"/>
              </a:lnSpc>
              <a:spcBef>
                <a:spcPct val="20000"/>
              </a:spcBef>
              <a:spcAft>
                <a:spcPct val="0"/>
              </a:spcAft>
              <a:buSzPct val="90000"/>
              <a:buNone/>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1" i="0" u="none" strike="noStrike" cap="none" spc="0" normalizeH="0" baseline="0" noProof="0" dirty="0">
                <a:ln w="9525" cap="flat" cmpd="sng" algn="ctr">
                  <a:noFill/>
                  <a:prstDash val="solid"/>
                  <a:round/>
                  <a:headEnd type="none" w="med" len="med"/>
                  <a:tailEnd type="none" w="med" len="med"/>
                </a:ln>
                <a:solidFill>
                  <a:schemeClr val="accent6"/>
                </a:solidFill>
                <a:uLnTx/>
                <a:uFillTx/>
                <a:latin typeface="+mn-lt"/>
                <a:ea typeface="+mn-ea"/>
                <a:cs typeface="+mn-cs"/>
                <a:sym typeface="Wingdings" charset="2"/>
              </a:rPr>
              <a:t>Housing Demo:  </a:t>
            </a:r>
            <a:r>
              <a:rPr lang="en-US" sz="1400" dirty="0">
                <a:ln w="9525" cap="flat" cmpd="sng" algn="ctr">
                  <a:noFill/>
                  <a:prstDash val="solid"/>
                  <a:round/>
                  <a:headEnd type="none" w="med" len="med"/>
                  <a:tailEnd type="none" w="med" len="med"/>
                </a:ln>
                <a:solidFill>
                  <a:schemeClr val="bg1"/>
                </a:solidFill>
                <a:sym typeface="Wingdings" charset="2"/>
              </a:rPr>
              <a:t>https://</a:t>
            </a:r>
            <a:r>
              <a:rPr lang="en-US" sz="1400" dirty="0" err="1">
                <a:ln w="9525" cap="flat" cmpd="sng" algn="ctr">
                  <a:noFill/>
                  <a:prstDash val="solid"/>
                  <a:round/>
                  <a:headEnd type="none" w="med" len="med"/>
                  <a:tailEnd type="none" w="med" len="med"/>
                </a:ln>
                <a:solidFill>
                  <a:schemeClr val="bg1"/>
                </a:solidFill>
                <a:sym typeface="Wingdings" charset="2"/>
              </a:rPr>
              <a:t>aka.ms</a:t>
            </a:r>
            <a:r>
              <a:rPr lang="en-US" sz="1400" dirty="0">
                <a:ln w="9525" cap="flat" cmpd="sng" algn="ctr">
                  <a:noFill/>
                  <a:prstDash val="solid"/>
                  <a:round/>
                  <a:headEnd type="none" w="med" len="med"/>
                  <a:tailEnd type="none" w="med" len="med"/>
                </a:ln>
                <a:solidFill>
                  <a:schemeClr val="bg1"/>
                </a:solidFill>
                <a:sym typeface="Wingdings" charset="2"/>
              </a:rPr>
              <a:t>/rai-dashboard</a:t>
            </a:r>
            <a:endParaRPr kumimoji="0" lang="en-US" sz="1400" i="0" u="none" strike="noStrike" cap="none" spc="0" normalizeH="0" baseline="0" noProof="0" dirty="0">
              <a:ln w="9525" cap="flat" cmpd="sng" algn="ctr">
                <a:noFill/>
                <a:prstDash val="solid"/>
                <a:round/>
                <a:headEnd type="none" w="med" len="med"/>
                <a:tailEnd type="none" w="med" len="med"/>
              </a:ln>
              <a:solidFill>
                <a:schemeClr val="bg1"/>
              </a:solidFill>
              <a:uLnTx/>
              <a:uFillTx/>
              <a:latin typeface="+mn-lt"/>
              <a:ea typeface="+mn-ea"/>
              <a:cs typeface="+mn-cs"/>
              <a:sym typeface="Wingdings" charset="2"/>
            </a:endParaRPr>
          </a:p>
        </p:txBody>
      </p:sp>
    </p:spTree>
    <p:extLst>
      <p:ext uri="{BB962C8B-B14F-4D97-AF65-F5344CB8AC3E}">
        <p14:creationId xmlns:p14="http://schemas.microsoft.com/office/powerpoint/2010/main" val="345158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22D"/>
        </a:solidFill>
        <a:effectLst/>
      </p:bgPr>
    </p:bg>
    <p:spTree>
      <p:nvGrpSpPr>
        <p:cNvPr id="1" name="">
          <a:extLst>
            <a:ext uri="{FF2B5EF4-FFF2-40B4-BE49-F238E27FC236}">
              <a16:creationId xmlns:a16="http://schemas.microsoft.com/office/drawing/2014/main" id="{8A72CBCE-631C-D088-CB4B-5FA777118404}"/>
            </a:ext>
          </a:extLst>
        </p:cNvPr>
        <p:cNvGrpSpPr/>
        <p:nvPr/>
      </p:nvGrpSpPr>
      <p:grpSpPr>
        <a:xfrm>
          <a:off x="0" y="0"/>
          <a:ext cx="0" cy="0"/>
          <a:chOff x="0" y="0"/>
          <a:chExt cx="0" cy="0"/>
        </a:xfrm>
      </p:grpSpPr>
      <p:cxnSp>
        <p:nvCxnSpPr>
          <p:cNvPr id="6" name="GradientLine">
            <a:extLst>
              <a:ext uri="{FF2B5EF4-FFF2-40B4-BE49-F238E27FC236}">
                <a16:creationId xmlns:a16="http://schemas.microsoft.com/office/drawing/2014/main" id="{0EB11BB0-A28D-6129-0ED4-4222558A2C12}"/>
              </a:ext>
              <a:ext uri="{C183D7F6-B498-43B3-948B-1728B52AA6E4}">
                <adec:decorative xmlns:adec="http://schemas.microsoft.com/office/drawing/2017/decorative" val="1"/>
              </a:ext>
            </a:extLst>
          </p:cNvPr>
          <p:cNvCxnSpPr>
            <a:cxnSpLocks/>
          </p:cNvCxnSpPr>
          <p:nvPr/>
        </p:nvCxnSpPr>
        <p:spPr>
          <a:xfrm>
            <a:off x="4648200" y="1371600"/>
            <a:ext cx="0" cy="4114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DDE5ABC-80EA-8B02-1FEE-D597D8569A49}"/>
              </a:ext>
            </a:extLst>
          </p:cNvPr>
          <p:cNvSpPr>
            <a:spLocks noGrp="1"/>
          </p:cNvSpPr>
          <p:nvPr>
            <p:ph type="title"/>
          </p:nvPr>
        </p:nvSpPr>
        <p:spPr>
          <a:xfrm>
            <a:off x="944097" y="4191000"/>
            <a:ext cx="3048000" cy="861774"/>
          </a:xfrm>
        </p:spPr>
        <p:txBody>
          <a:bodyPr/>
          <a:lstStyle/>
          <a:p>
            <a:pPr algn="ctr"/>
            <a:r>
              <a:rPr lang="en-US" sz="2000" dirty="0">
                <a:solidFill>
                  <a:schemeClr val="bg1"/>
                </a:solidFill>
              </a:rPr>
              <a:t>Responsible AI </a:t>
            </a:r>
            <a:br>
              <a:rPr lang="en-US" sz="2000" dirty="0">
                <a:solidFill>
                  <a:schemeClr val="bg1"/>
                </a:solidFill>
              </a:rPr>
            </a:br>
            <a:r>
              <a:rPr lang="en-US" dirty="0">
                <a:solidFill>
                  <a:schemeClr val="bg1"/>
                </a:solidFill>
              </a:rPr>
              <a:t>6 Principles</a:t>
            </a:r>
          </a:p>
        </p:txBody>
      </p:sp>
      <p:pic>
        <p:nvPicPr>
          <p:cNvPr id="2" name="Picture 2" descr="Responsible AI Standards">
            <a:extLst>
              <a:ext uri="{FF2B5EF4-FFF2-40B4-BE49-F238E27FC236}">
                <a16:creationId xmlns:a16="http://schemas.microsoft.com/office/drawing/2014/main" id="{C72C4434-38DD-53EB-E489-435724191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752600"/>
            <a:ext cx="3749562" cy="2108641"/>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a:extLst>
              <a:ext uri="{FF2B5EF4-FFF2-40B4-BE49-F238E27FC236}">
                <a16:creationId xmlns:a16="http://schemas.microsoft.com/office/drawing/2014/main" id="{FDFF348B-36F6-5546-308E-435A0EA2A574}"/>
              </a:ext>
            </a:extLst>
          </p:cNvPr>
          <p:cNvSpPr txBox="1">
            <a:spLocks/>
          </p:cNvSpPr>
          <p:nvPr/>
        </p:nvSpPr>
        <p:spPr>
          <a:xfrm>
            <a:off x="4937239" y="589013"/>
            <a:ext cx="6934195" cy="5312433"/>
          </a:xfrm>
        </p:spPr>
        <p:txBody>
          <a:bodyPr/>
          <a:lstStyle>
            <a:defPPr>
              <a:defRPr lang="en-US"/>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rgbClr val="00B0F0"/>
                </a:solidFill>
              </a:rPr>
              <a:t>Fairness</a:t>
            </a:r>
            <a:r>
              <a:rPr lang="en-US" sz="2000">
                <a:solidFill>
                  <a:schemeClr val="bg1"/>
                </a:solidFill>
              </a:rPr>
              <a:t> – How might an AI system allocate opportunities in ways that are fair to the humans who use it?</a:t>
            </a:r>
          </a:p>
          <a:p>
            <a:endParaRPr lang="en-US" sz="2000">
              <a:solidFill>
                <a:schemeClr val="bg1"/>
              </a:solidFill>
            </a:endParaRPr>
          </a:p>
          <a:p>
            <a:r>
              <a:rPr lang="en-US" sz="2000">
                <a:solidFill>
                  <a:srgbClr val="00B0F0"/>
                </a:solidFill>
              </a:rPr>
              <a:t>Reliability &amp; Safety</a:t>
            </a:r>
            <a:r>
              <a:rPr lang="en-US" sz="2000">
                <a:solidFill>
                  <a:schemeClr val="bg1"/>
                </a:solidFill>
              </a:rPr>
              <a:t> – How might the system function well for people even in conditions it was not designed for?</a:t>
            </a:r>
          </a:p>
          <a:p>
            <a:endParaRPr lang="en-US" sz="2000">
              <a:solidFill>
                <a:schemeClr val="bg1"/>
              </a:solidFill>
            </a:endParaRPr>
          </a:p>
          <a:p>
            <a:r>
              <a:rPr lang="en-US" sz="2000">
                <a:solidFill>
                  <a:srgbClr val="00B0F0"/>
                </a:solidFill>
              </a:rPr>
              <a:t>Privacy &amp; Security</a:t>
            </a:r>
            <a:r>
              <a:rPr lang="en-US" sz="2000">
                <a:solidFill>
                  <a:schemeClr val="bg1"/>
                </a:solidFill>
              </a:rPr>
              <a:t> – How might the system be designed to preserve data privacy and security, compliant with laws?</a:t>
            </a:r>
          </a:p>
          <a:p>
            <a:endParaRPr lang="en-US" sz="2000">
              <a:solidFill>
                <a:schemeClr val="bg1"/>
              </a:solidFill>
            </a:endParaRPr>
          </a:p>
          <a:p>
            <a:r>
              <a:rPr lang="en-US" sz="2000">
                <a:solidFill>
                  <a:srgbClr val="00B0F0"/>
                </a:solidFill>
              </a:rPr>
              <a:t>Inclusiveness</a:t>
            </a:r>
            <a:r>
              <a:rPr lang="en-US" sz="2000">
                <a:solidFill>
                  <a:schemeClr val="bg1"/>
                </a:solidFill>
              </a:rPr>
              <a:t> – How might an AI system be designed to be inclusive of people of all abilities (think accessibility)?</a:t>
            </a:r>
          </a:p>
          <a:p>
            <a:endParaRPr lang="en-US" sz="2000">
              <a:solidFill>
                <a:schemeClr val="bg1"/>
              </a:solidFill>
            </a:endParaRPr>
          </a:p>
          <a:p>
            <a:r>
              <a:rPr lang="en-US" sz="2000">
                <a:solidFill>
                  <a:srgbClr val="00B0F0"/>
                </a:solidFill>
              </a:rPr>
              <a:t>Transparency</a:t>
            </a:r>
            <a:r>
              <a:rPr lang="en-US" sz="2000">
                <a:solidFill>
                  <a:schemeClr val="bg1"/>
                </a:solidFill>
              </a:rPr>
              <a:t> – How might people misunderstand, misuse or incorrectly estimate the capabilities of the AI System?</a:t>
            </a:r>
          </a:p>
          <a:p>
            <a:endParaRPr lang="en-US" sz="2000">
              <a:solidFill>
                <a:schemeClr val="bg1"/>
              </a:solidFill>
            </a:endParaRPr>
          </a:p>
          <a:p>
            <a:r>
              <a:rPr lang="en-US" sz="2000">
                <a:solidFill>
                  <a:srgbClr val="00B0F0"/>
                </a:solidFill>
              </a:rPr>
              <a:t>Accountability</a:t>
            </a:r>
            <a:r>
              <a:rPr lang="en-US" sz="2000">
                <a:solidFill>
                  <a:schemeClr val="bg1"/>
                </a:solidFill>
              </a:rPr>
              <a:t> – How can we create oversight so that humans can be accountable and in control of AI behaviors?</a:t>
            </a:r>
          </a:p>
          <a:p>
            <a:endParaRPr lang="en-US" sz="2000">
              <a:solidFill>
                <a:schemeClr val="bg1"/>
              </a:solidFill>
            </a:endParaRPr>
          </a:p>
        </p:txBody>
      </p:sp>
      <p:sp>
        <p:nvSpPr>
          <p:cNvPr id="9" name="TextBox 8">
            <a:extLst>
              <a:ext uri="{FF2B5EF4-FFF2-40B4-BE49-F238E27FC236}">
                <a16:creationId xmlns:a16="http://schemas.microsoft.com/office/drawing/2014/main" id="{71B8CD03-2970-1556-2D42-3BEE3852FF50}"/>
              </a:ext>
            </a:extLst>
          </p:cNvPr>
          <p:cNvSpPr txBox="1"/>
          <p:nvPr/>
        </p:nvSpPr>
        <p:spPr>
          <a:xfrm>
            <a:off x="349472" y="6316492"/>
            <a:ext cx="7651523" cy="307777"/>
          </a:xfrm>
          <a:prstGeom prst="rect">
            <a:avLst/>
          </a:prstGeom>
          <a:noFill/>
        </p:spPr>
        <p:txBody>
          <a:bodyPr wrap="square">
            <a:spAutoFit/>
          </a:bodyPr>
          <a:lstStyle/>
          <a:p>
            <a:pPr marL="228600" marR="0" lvl="1" indent="0" algn="l" defTabSz="932742" fontAlgn="auto">
              <a:lnSpc>
                <a:spcPct val="100000"/>
              </a:lnSpc>
              <a:spcBef>
                <a:spcPct val="20000"/>
              </a:spcBef>
              <a:spcAft>
                <a:spcPct val="0"/>
              </a:spcAft>
              <a:buSzPct val="90000"/>
              <a:buNone/>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1" i="0" u="none" strike="noStrike" cap="none" spc="0" normalizeH="0" baseline="0" noProof="0">
                <a:ln w="9525" cap="flat" cmpd="sng" algn="ctr">
                  <a:noFill/>
                  <a:prstDash val="solid"/>
                  <a:round/>
                  <a:headEnd type="none" w="med" len="med"/>
                  <a:tailEnd type="none" w="med" len="med"/>
                </a:ln>
                <a:solidFill>
                  <a:schemeClr val="accent6"/>
                </a:solidFill>
                <a:uLnTx/>
                <a:uFillTx/>
                <a:latin typeface="+mn-lt"/>
                <a:ea typeface="+mn-ea"/>
                <a:cs typeface="+mn-cs"/>
                <a:sym typeface="Wingdings" charset="2"/>
              </a:rPr>
              <a:t>Reference:  </a:t>
            </a:r>
            <a:r>
              <a:rPr kumimoji="0" lang="en-US" sz="1400" i="0" u="none" strike="noStrike" cap="none" spc="0" normalizeH="0" baseline="0" noProof="0">
                <a:ln w="9525" cap="flat" cmpd="sng" algn="ctr">
                  <a:noFill/>
                  <a:prstDash val="solid"/>
                  <a:round/>
                  <a:headEnd type="none" w="med" len="med"/>
                  <a:tailEnd type="none" w="med" len="med"/>
                </a:ln>
                <a:solidFill>
                  <a:schemeClr val="bg1"/>
                </a:solidFill>
                <a:uLnTx/>
                <a:uFillTx/>
                <a:latin typeface="+mn-lt"/>
                <a:ea typeface="+mn-ea"/>
                <a:cs typeface="+mn-cs"/>
                <a:sym typeface="Wingdings" charset="2"/>
              </a:rPr>
              <a:t>https://</a:t>
            </a:r>
            <a:r>
              <a:rPr kumimoji="0" lang="en-US" sz="1400" i="0" u="none" strike="noStrike" cap="none" spc="0" normalizeH="0" baseline="0" noProof="0" err="1">
                <a:ln w="9525" cap="flat" cmpd="sng" algn="ctr">
                  <a:noFill/>
                  <a:prstDash val="solid"/>
                  <a:round/>
                  <a:headEnd type="none" w="med" len="med"/>
                  <a:tailEnd type="none" w="med" len="med"/>
                </a:ln>
                <a:solidFill>
                  <a:schemeClr val="bg1"/>
                </a:solidFill>
                <a:uLnTx/>
                <a:uFillTx/>
                <a:latin typeface="+mn-lt"/>
                <a:ea typeface="+mn-ea"/>
                <a:cs typeface="+mn-cs"/>
                <a:sym typeface="Wingdings" charset="2"/>
              </a:rPr>
              <a:t>www.microsoft.com</a:t>
            </a:r>
            <a:r>
              <a:rPr kumimoji="0" lang="en-US" sz="1400" i="0" u="none" strike="noStrike" cap="none" spc="0" normalizeH="0" baseline="0" noProof="0">
                <a:ln w="9525" cap="flat" cmpd="sng" algn="ctr">
                  <a:noFill/>
                  <a:prstDash val="solid"/>
                  <a:round/>
                  <a:headEnd type="none" w="med" len="med"/>
                  <a:tailEnd type="none" w="med" len="med"/>
                </a:ln>
                <a:solidFill>
                  <a:schemeClr val="bg1"/>
                </a:solidFill>
                <a:uLnTx/>
                <a:uFillTx/>
                <a:latin typeface="+mn-lt"/>
                <a:ea typeface="+mn-ea"/>
                <a:cs typeface="+mn-cs"/>
                <a:sym typeface="Wingdings" charset="2"/>
              </a:rPr>
              <a:t>/ai/principles-and-approach/</a:t>
            </a:r>
            <a:endParaRPr kumimoji="0" lang="en-US" sz="1400" b="0" i="0" u="none" strike="noStrike" cap="none" spc="0" normalizeH="0" baseline="0" noProof="0">
              <a:ln w="9525" cap="flat" cmpd="sng" algn="ctr">
                <a:noFill/>
                <a:prstDash val="solid"/>
                <a:round/>
                <a:headEnd type="none" w="med" len="med"/>
                <a:tailEnd type="none" w="med" len="med"/>
              </a:ln>
              <a:solidFill>
                <a:schemeClr val="bg1"/>
              </a:solidFill>
              <a:uLnTx/>
              <a:uFillTx/>
              <a:latin typeface="+mn-lt"/>
              <a:ea typeface="+mn-ea"/>
              <a:cs typeface="+mn-cs"/>
              <a:sym typeface="Wingdings" charset="2"/>
            </a:endParaRPr>
          </a:p>
        </p:txBody>
      </p:sp>
    </p:spTree>
    <p:extLst>
      <p:ext uri="{BB962C8B-B14F-4D97-AF65-F5344CB8AC3E}">
        <p14:creationId xmlns:p14="http://schemas.microsoft.com/office/powerpoint/2010/main" val="1900736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22D"/>
        </a:solidFill>
        <a:effectLst/>
      </p:bgPr>
    </p:bg>
    <p:spTree>
      <p:nvGrpSpPr>
        <p:cNvPr id="1" name="">
          <a:extLst>
            <a:ext uri="{FF2B5EF4-FFF2-40B4-BE49-F238E27FC236}">
              <a16:creationId xmlns:a16="http://schemas.microsoft.com/office/drawing/2014/main" id="{CA6180A2-FDC9-84B6-4172-73DFB883556F}"/>
            </a:ext>
          </a:extLst>
        </p:cNvPr>
        <p:cNvGrpSpPr/>
        <p:nvPr/>
      </p:nvGrpSpPr>
      <p:grpSpPr>
        <a:xfrm>
          <a:off x="0" y="0"/>
          <a:ext cx="0" cy="0"/>
          <a:chOff x="0" y="0"/>
          <a:chExt cx="0" cy="0"/>
        </a:xfrm>
      </p:grpSpPr>
      <p:cxnSp>
        <p:nvCxnSpPr>
          <p:cNvPr id="6" name="GradientLine">
            <a:extLst>
              <a:ext uri="{FF2B5EF4-FFF2-40B4-BE49-F238E27FC236}">
                <a16:creationId xmlns:a16="http://schemas.microsoft.com/office/drawing/2014/main" id="{CD9DA7FC-1912-731A-1719-66F8728B899D}"/>
              </a:ext>
              <a:ext uri="{C183D7F6-B498-43B3-948B-1728B52AA6E4}">
                <adec:decorative xmlns:adec="http://schemas.microsoft.com/office/drawing/2017/decorative" val="1"/>
              </a:ext>
            </a:extLst>
          </p:cNvPr>
          <p:cNvCxnSpPr>
            <a:cxnSpLocks/>
          </p:cNvCxnSpPr>
          <p:nvPr/>
        </p:nvCxnSpPr>
        <p:spPr>
          <a:xfrm>
            <a:off x="4648200" y="1371600"/>
            <a:ext cx="0" cy="4114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Subtitle">
            <a:extLst>
              <a:ext uri="{FF2B5EF4-FFF2-40B4-BE49-F238E27FC236}">
                <a16:creationId xmlns:a16="http://schemas.microsoft.com/office/drawing/2014/main" id="{4CD2E913-510A-19BF-BF07-5BD5765BA6B6}"/>
              </a:ext>
            </a:extLst>
          </p:cNvPr>
          <p:cNvSpPr txBox="1">
            <a:spLocks/>
          </p:cNvSpPr>
          <p:nvPr/>
        </p:nvSpPr>
        <p:spPr>
          <a:xfrm>
            <a:off x="4953000" y="685800"/>
            <a:ext cx="6934195" cy="5125987"/>
          </a:xfrm>
        </p:spPr>
        <p:txBody>
          <a:bodyPr/>
          <a:lstStyle>
            <a:defPPr>
              <a:defRPr lang="en-US"/>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00">
                <a:solidFill>
                  <a:srgbClr val="00B0F0"/>
                </a:solidFill>
              </a:rPr>
              <a:t>Error Analysis</a:t>
            </a:r>
            <a:r>
              <a:rPr lang="en-US" sz="1800">
                <a:solidFill>
                  <a:schemeClr val="bg1"/>
                </a:solidFill>
              </a:rPr>
              <a:t> – Dive deep into how model failures are distributed across different ‘cohorts’ (based on inputs, features)</a:t>
            </a:r>
          </a:p>
          <a:p>
            <a:endParaRPr lang="en-US" sz="1800">
              <a:solidFill>
                <a:srgbClr val="00B0F0"/>
              </a:solidFill>
            </a:endParaRPr>
          </a:p>
          <a:p>
            <a:r>
              <a:rPr lang="en-US" sz="1800">
                <a:solidFill>
                  <a:srgbClr val="00B0F0"/>
                </a:solidFill>
              </a:rPr>
              <a:t>Data Explorer </a:t>
            </a:r>
            <a:r>
              <a:rPr lang="en-US" sz="1800">
                <a:solidFill>
                  <a:schemeClr val="bg1"/>
                </a:solidFill>
              </a:rPr>
              <a:t>– Visualize datasets to understand issues of over- or under- representation in dataset, by cohorts or feature groups. Use it to conduct </a:t>
            </a:r>
            <a:r>
              <a:rPr lang="en-US" sz="1800">
                <a:solidFill>
                  <a:srgbClr val="00B0F0"/>
                </a:solidFill>
              </a:rPr>
              <a:t>fairness assessments </a:t>
            </a:r>
            <a:r>
              <a:rPr lang="en-US" sz="1800">
                <a:solidFill>
                  <a:schemeClr val="bg1"/>
                </a:solidFill>
              </a:rPr>
              <a:t>&amp; identify areas for mitigation.</a:t>
            </a:r>
          </a:p>
          <a:p>
            <a:endParaRPr lang="en-US" sz="1800">
              <a:solidFill>
                <a:srgbClr val="00B0F0"/>
              </a:solidFill>
            </a:endParaRPr>
          </a:p>
          <a:p>
            <a:r>
              <a:rPr lang="en-US" sz="1800">
                <a:solidFill>
                  <a:srgbClr val="00B0F0"/>
                </a:solidFill>
              </a:rPr>
              <a:t>Model Overview</a:t>
            </a:r>
            <a:r>
              <a:rPr lang="en-US" sz="1800">
                <a:solidFill>
                  <a:schemeClr val="bg1"/>
                </a:solidFill>
              </a:rPr>
              <a:t> – Understand how model performance varies by metrics or data subgroups in data. Decide first steps in debugging.</a:t>
            </a:r>
          </a:p>
          <a:p>
            <a:endParaRPr lang="en-US" sz="1800">
              <a:solidFill>
                <a:schemeClr val="bg1"/>
              </a:solidFill>
            </a:endParaRPr>
          </a:p>
          <a:p>
            <a:r>
              <a:rPr lang="en-US" sz="1800">
                <a:solidFill>
                  <a:srgbClr val="00B0F0"/>
                </a:solidFill>
              </a:rPr>
              <a:t>Interpretability </a:t>
            </a:r>
            <a:r>
              <a:rPr lang="en-US" sz="1800">
                <a:solidFill>
                  <a:schemeClr val="bg1"/>
                </a:solidFill>
              </a:rPr>
              <a:t>– How trustworthy are AI predictions? Give human-friendly explainers for outcomes &amp; features that influence it most</a:t>
            </a:r>
          </a:p>
          <a:p>
            <a:endParaRPr lang="en-US" sz="1800">
              <a:solidFill>
                <a:schemeClr val="bg1"/>
              </a:solidFill>
            </a:endParaRPr>
          </a:p>
          <a:p>
            <a:r>
              <a:rPr lang="en-US" sz="1800">
                <a:solidFill>
                  <a:schemeClr val="accent5"/>
                </a:solidFill>
              </a:rPr>
              <a:t>Counterfactuals/What-If </a:t>
            </a:r>
            <a:r>
              <a:rPr lang="en-US" sz="1800">
                <a:solidFill>
                  <a:schemeClr val="bg1"/>
                </a:solidFill>
              </a:rPr>
              <a:t>– How might people misunderstand the AI system capabilities? How can they get a desirable outcome from it?</a:t>
            </a:r>
          </a:p>
          <a:p>
            <a:endParaRPr lang="en-US" sz="1800">
              <a:solidFill>
                <a:schemeClr val="bg1"/>
              </a:solidFill>
            </a:endParaRPr>
          </a:p>
          <a:p>
            <a:r>
              <a:rPr lang="en-US" sz="1800">
                <a:solidFill>
                  <a:schemeClr val="accent5"/>
                </a:solidFill>
              </a:rPr>
              <a:t>Causal Inference </a:t>
            </a:r>
            <a:r>
              <a:rPr lang="en-US" sz="1800">
                <a:solidFill>
                  <a:schemeClr val="bg1"/>
                </a:solidFill>
              </a:rPr>
              <a:t>– Identify features with most direct effect on a desired outcome &amp; estimate the impact from an intervention.</a:t>
            </a:r>
          </a:p>
        </p:txBody>
      </p:sp>
      <p:sp>
        <p:nvSpPr>
          <p:cNvPr id="9" name="TextBox 8">
            <a:extLst>
              <a:ext uri="{FF2B5EF4-FFF2-40B4-BE49-F238E27FC236}">
                <a16:creationId xmlns:a16="http://schemas.microsoft.com/office/drawing/2014/main" id="{B4A4AB21-5A1F-AEAA-6E9C-FA8D8EF8B508}"/>
              </a:ext>
            </a:extLst>
          </p:cNvPr>
          <p:cNvSpPr txBox="1"/>
          <p:nvPr/>
        </p:nvSpPr>
        <p:spPr>
          <a:xfrm>
            <a:off x="349472" y="6316492"/>
            <a:ext cx="10775727" cy="307777"/>
          </a:xfrm>
          <a:prstGeom prst="rect">
            <a:avLst/>
          </a:prstGeom>
          <a:noFill/>
        </p:spPr>
        <p:txBody>
          <a:bodyPr wrap="square">
            <a:spAutoFit/>
          </a:bodyPr>
          <a:lstStyle/>
          <a:p>
            <a:pPr marL="228600" marR="0" lvl="1" indent="0" algn="l" defTabSz="932742" fontAlgn="auto">
              <a:lnSpc>
                <a:spcPct val="100000"/>
              </a:lnSpc>
              <a:spcBef>
                <a:spcPct val="20000"/>
              </a:spcBef>
              <a:spcAft>
                <a:spcPct val="0"/>
              </a:spcAft>
              <a:buSzPct val="90000"/>
              <a:buNone/>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1" i="0" u="none" strike="noStrike" cap="none" spc="0" normalizeH="0" baseline="0" noProof="0">
                <a:ln w="9525" cap="flat" cmpd="sng" algn="ctr">
                  <a:noFill/>
                  <a:prstDash val="solid"/>
                  <a:round/>
                  <a:headEnd type="none" w="med" len="med"/>
                  <a:tailEnd type="none" w="med" len="med"/>
                </a:ln>
                <a:solidFill>
                  <a:schemeClr val="accent6"/>
                </a:solidFill>
                <a:uLnTx/>
                <a:uFillTx/>
                <a:latin typeface="+mn-lt"/>
                <a:ea typeface="+mn-ea"/>
                <a:cs typeface="+mn-cs"/>
                <a:sym typeface="Wingdings" charset="2"/>
              </a:rPr>
              <a:t>Reference:  </a:t>
            </a:r>
            <a:r>
              <a:rPr kumimoji="0" lang="en-US" sz="1400" i="0" u="none" strike="noStrike" cap="none" spc="0" normalizeH="0" baseline="0" noProof="0">
                <a:ln w="9525" cap="flat" cmpd="sng" algn="ctr">
                  <a:noFill/>
                  <a:prstDash val="solid"/>
                  <a:round/>
                  <a:headEnd type="none" w="med" len="med"/>
                  <a:tailEnd type="none" w="med" len="med"/>
                </a:ln>
                <a:solidFill>
                  <a:schemeClr val="bg1"/>
                </a:solidFill>
                <a:uLnTx/>
                <a:uFillTx/>
                <a:latin typeface="+mn-lt"/>
                <a:ea typeface="+mn-ea"/>
                <a:cs typeface="+mn-cs"/>
                <a:sym typeface="Wingdings" charset="2"/>
              </a:rPr>
              <a:t>https://</a:t>
            </a:r>
            <a:r>
              <a:rPr kumimoji="0" lang="en-US" sz="1400" i="0" u="none" strike="noStrike" cap="none" spc="0" normalizeH="0" baseline="0" noProof="0" err="1">
                <a:ln w="9525" cap="flat" cmpd="sng" algn="ctr">
                  <a:noFill/>
                  <a:prstDash val="solid"/>
                  <a:round/>
                  <a:headEnd type="none" w="med" len="med"/>
                  <a:tailEnd type="none" w="med" len="med"/>
                </a:ln>
                <a:solidFill>
                  <a:schemeClr val="bg1"/>
                </a:solidFill>
                <a:uLnTx/>
                <a:uFillTx/>
                <a:latin typeface="+mn-lt"/>
                <a:ea typeface="+mn-ea"/>
                <a:cs typeface="+mn-cs"/>
                <a:sym typeface="Wingdings" charset="2"/>
              </a:rPr>
              <a:t>responsibleaitoolbox.ai</a:t>
            </a:r>
            <a:r>
              <a:rPr kumimoji="0" lang="en-US" sz="1400" i="0" u="none" strike="noStrike" cap="none" spc="0" normalizeH="0" baseline="0" noProof="0">
                <a:ln w="9525" cap="flat" cmpd="sng" algn="ctr">
                  <a:noFill/>
                  <a:prstDash val="solid"/>
                  <a:round/>
                  <a:headEnd type="none" w="med" len="med"/>
                  <a:tailEnd type="none" w="med" len="med"/>
                </a:ln>
                <a:solidFill>
                  <a:schemeClr val="bg1"/>
                </a:solidFill>
                <a:uLnTx/>
                <a:uFillTx/>
                <a:latin typeface="+mn-lt"/>
                <a:ea typeface="+mn-ea"/>
                <a:cs typeface="+mn-cs"/>
                <a:sym typeface="Wingdings" charset="2"/>
              </a:rPr>
              <a:t>/introducing-responsible-ai-dashboard/#dashboard-components</a:t>
            </a:r>
            <a:endParaRPr kumimoji="0" lang="en-US" sz="1400" b="0" i="0" u="none" strike="noStrike" cap="none" spc="0" normalizeH="0" baseline="0" noProof="0">
              <a:ln w="9525" cap="flat" cmpd="sng" algn="ctr">
                <a:noFill/>
                <a:prstDash val="solid"/>
                <a:round/>
                <a:headEnd type="none" w="med" len="med"/>
                <a:tailEnd type="none" w="med" len="med"/>
              </a:ln>
              <a:solidFill>
                <a:schemeClr val="bg1"/>
              </a:solidFill>
              <a:uLnTx/>
              <a:uFillTx/>
              <a:latin typeface="+mn-lt"/>
              <a:ea typeface="+mn-ea"/>
              <a:cs typeface="+mn-cs"/>
              <a:sym typeface="Wingdings" charset="2"/>
            </a:endParaRPr>
          </a:p>
        </p:txBody>
      </p:sp>
      <p:sp>
        <p:nvSpPr>
          <p:cNvPr id="10" name="Title 3">
            <a:extLst>
              <a:ext uri="{FF2B5EF4-FFF2-40B4-BE49-F238E27FC236}">
                <a16:creationId xmlns:a16="http://schemas.microsoft.com/office/drawing/2014/main" id="{5EF65BF9-EBC0-EF4B-A34B-861576ECF3F1}"/>
              </a:ext>
            </a:extLst>
          </p:cNvPr>
          <p:cNvSpPr txBox="1">
            <a:spLocks/>
          </p:cNvSpPr>
          <p:nvPr/>
        </p:nvSpPr>
        <p:spPr>
          <a:xfrm>
            <a:off x="944097" y="4191000"/>
            <a:ext cx="3048000" cy="141577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2000">
                <a:solidFill>
                  <a:schemeClr val="bg1"/>
                </a:solidFill>
              </a:rPr>
              <a:t>Responsible AI Dashboard </a:t>
            </a:r>
            <a:br>
              <a:rPr lang="en-US" sz="2000">
                <a:solidFill>
                  <a:schemeClr val="bg1"/>
                </a:solidFill>
              </a:rPr>
            </a:br>
            <a:r>
              <a:rPr lang="en-US">
                <a:solidFill>
                  <a:schemeClr val="bg1"/>
                </a:solidFill>
              </a:rPr>
              <a:t>Composable Components</a:t>
            </a:r>
          </a:p>
        </p:txBody>
      </p:sp>
      <p:pic>
        <p:nvPicPr>
          <p:cNvPr id="11" name="New picture" descr="Diagram of Responsible AI dashboard components for model debugging and responsible decision-making.">
            <a:extLst>
              <a:ext uri="{FF2B5EF4-FFF2-40B4-BE49-F238E27FC236}">
                <a16:creationId xmlns:a16="http://schemas.microsoft.com/office/drawing/2014/main" id="{82459B59-01A9-2467-244D-E6AB13927AC0}"/>
              </a:ext>
            </a:extLst>
          </p:cNvPr>
          <p:cNvPicPr/>
          <p:nvPr/>
        </p:nvPicPr>
        <p:blipFill>
          <a:blip r:embed="rId3"/>
          <a:stretch>
            <a:fillRect/>
          </a:stretch>
        </p:blipFill>
        <p:spPr>
          <a:xfrm>
            <a:off x="930959" y="1251228"/>
            <a:ext cx="3200395" cy="2711172"/>
          </a:xfrm>
          <a:prstGeom prst="rect">
            <a:avLst/>
          </a:prstGeom>
        </p:spPr>
      </p:pic>
      <p:pic>
        <p:nvPicPr>
          <p:cNvPr id="12" name="Picture 11" descr="A diagram of a box with text and symbols&#10;&#10;Description automatically generated">
            <a:extLst>
              <a:ext uri="{FF2B5EF4-FFF2-40B4-BE49-F238E27FC236}">
                <a16:creationId xmlns:a16="http://schemas.microsoft.com/office/drawing/2014/main" id="{7AC6840D-6885-677E-5A2B-3E55FAC2E9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1156" y="3048000"/>
            <a:ext cx="1558977" cy="914400"/>
          </a:xfrm>
          <a:prstGeom prst="rect">
            <a:avLst/>
          </a:prstGeom>
        </p:spPr>
      </p:pic>
    </p:spTree>
    <p:extLst>
      <p:ext uri="{BB962C8B-B14F-4D97-AF65-F5344CB8AC3E}">
        <p14:creationId xmlns:p14="http://schemas.microsoft.com/office/powerpoint/2010/main" val="1784322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22D"/>
        </a:solidFill>
        <a:effectLst/>
      </p:bgPr>
    </p:bg>
    <p:spTree>
      <p:nvGrpSpPr>
        <p:cNvPr id="1" name="">
          <a:extLst>
            <a:ext uri="{FF2B5EF4-FFF2-40B4-BE49-F238E27FC236}">
              <a16:creationId xmlns:a16="http://schemas.microsoft.com/office/drawing/2014/main" id="{59F23921-B57D-F00E-F112-65D0321CB217}"/>
            </a:ext>
          </a:extLst>
        </p:cNvPr>
        <p:cNvGrpSpPr/>
        <p:nvPr/>
      </p:nvGrpSpPr>
      <p:grpSpPr>
        <a:xfrm>
          <a:off x="0" y="0"/>
          <a:ext cx="0" cy="0"/>
          <a:chOff x="0" y="0"/>
          <a:chExt cx="0" cy="0"/>
        </a:xfrm>
      </p:grpSpPr>
      <p:cxnSp>
        <p:nvCxnSpPr>
          <p:cNvPr id="6" name="GradientLine">
            <a:extLst>
              <a:ext uri="{FF2B5EF4-FFF2-40B4-BE49-F238E27FC236}">
                <a16:creationId xmlns:a16="http://schemas.microsoft.com/office/drawing/2014/main" id="{26D87B80-22CD-A152-1A12-A6DF740B145A}"/>
              </a:ext>
              <a:ext uri="{C183D7F6-B498-43B3-948B-1728B52AA6E4}">
                <adec:decorative xmlns:adec="http://schemas.microsoft.com/office/drawing/2017/decorative" val="1"/>
              </a:ext>
            </a:extLst>
          </p:cNvPr>
          <p:cNvCxnSpPr>
            <a:cxnSpLocks/>
          </p:cNvCxnSpPr>
          <p:nvPr/>
        </p:nvCxnSpPr>
        <p:spPr>
          <a:xfrm>
            <a:off x="4648200" y="1371600"/>
            <a:ext cx="0" cy="4114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B3D6F56-6140-F98B-76FF-48110AB0E392}"/>
              </a:ext>
            </a:extLst>
          </p:cNvPr>
          <p:cNvSpPr txBox="1"/>
          <p:nvPr/>
        </p:nvSpPr>
        <p:spPr>
          <a:xfrm>
            <a:off x="349472" y="6316492"/>
            <a:ext cx="7651523" cy="307777"/>
          </a:xfrm>
          <a:prstGeom prst="rect">
            <a:avLst/>
          </a:prstGeom>
          <a:noFill/>
        </p:spPr>
        <p:txBody>
          <a:bodyPr wrap="square">
            <a:spAutoFit/>
          </a:bodyPr>
          <a:lstStyle/>
          <a:p>
            <a:pPr marL="228600" marR="0" lvl="1" indent="0" algn="l" defTabSz="932742" fontAlgn="auto">
              <a:lnSpc>
                <a:spcPct val="100000"/>
              </a:lnSpc>
              <a:spcBef>
                <a:spcPct val="20000"/>
              </a:spcBef>
              <a:spcAft>
                <a:spcPct val="0"/>
              </a:spcAft>
              <a:buSzPct val="90000"/>
              <a:buNone/>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1" i="0" u="none" strike="noStrike" cap="none" spc="0" normalizeH="0" baseline="0" noProof="0">
                <a:ln w="9525" cap="flat" cmpd="sng" algn="ctr">
                  <a:noFill/>
                  <a:prstDash val="solid"/>
                  <a:round/>
                  <a:headEnd type="none" w="med" len="med"/>
                  <a:tailEnd type="none" w="med" len="med"/>
                </a:ln>
                <a:solidFill>
                  <a:schemeClr val="accent6"/>
                </a:solidFill>
                <a:uLnTx/>
                <a:uFillTx/>
                <a:latin typeface="+mn-lt"/>
                <a:ea typeface="+mn-ea"/>
                <a:cs typeface="+mn-cs"/>
                <a:sym typeface="Wingdings" charset="2"/>
              </a:rPr>
              <a:t>Reference:  </a:t>
            </a:r>
            <a:r>
              <a:rPr kumimoji="0" lang="en-US" sz="1400" i="0" u="none" strike="noStrike" cap="none" spc="0" normalizeH="0" baseline="0" noProof="0">
                <a:ln w="9525" cap="flat" cmpd="sng" algn="ctr">
                  <a:noFill/>
                  <a:prstDash val="solid"/>
                  <a:round/>
                  <a:headEnd type="none" w="med" len="med"/>
                  <a:tailEnd type="none" w="med" len="med"/>
                </a:ln>
                <a:solidFill>
                  <a:schemeClr val="bg1"/>
                </a:solidFill>
                <a:uLnTx/>
                <a:uFillTx/>
                <a:latin typeface="+mn-lt"/>
                <a:ea typeface="+mn-ea"/>
                <a:cs typeface="+mn-cs"/>
                <a:sym typeface="Wingdings" charset="2"/>
              </a:rPr>
              <a:t>https://</a:t>
            </a:r>
            <a:r>
              <a:rPr kumimoji="0" lang="en-US" sz="1400" i="0" u="none" strike="noStrike" cap="none" spc="0" normalizeH="0" baseline="0" noProof="0" err="1">
                <a:ln w="9525" cap="flat" cmpd="sng" algn="ctr">
                  <a:noFill/>
                  <a:prstDash val="solid"/>
                  <a:round/>
                  <a:headEnd type="none" w="med" len="med"/>
                  <a:tailEnd type="none" w="med" len="med"/>
                </a:ln>
                <a:solidFill>
                  <a:schemeClr val="bg1"/>
                </a:solidFill>
                <a:uLnTx/>
                <a:uFillTx/>
                <a:latin typeface="+mn-lt"/>
                <a:ea typeface="+mn-ea"/>
                <a:cs typeface="+mn-cs"/>
                <a:sym typeface="Wingdings" charset="2"/>
              </a:rPr>
              <a:t>responsibleaitoolbox.ai</a:t>
            </a:r>
            <a:r>
              <a:rPr kumimoji="0" lang="en-US" sz="1400" i="0" u="none" strike="noStrike" cap="none" spc="0" normalizeH="0" baseline="0" noProof="0">
                <a:ln w="9525" cap="flat" cmpd="sng" algn="ctr">
                  <a:noFill/>
                  <a:prstDash val="solid"/>
                  <a:round/>
                  <a:headEnd type="none" w="med" len="med"/>
                  <a:tailEnd type="none" w="med" len="med"/>
                </a:ln>
                <a:solidFill>
                  <a:schemeClr val="bg1"/>
                </a:solidFill>
                <a:uLnTx/>
                <a:uFillTx/>
                <a:latin typeface="+mn-lt"/>
                <a:ea typeface="+mn-ea"/>
                <a:cs typeface="+mn-cs"/>
                <a:sym typeface="Wingdings" charset="2"/>
              </a:rPr>
              <a:t>/introducing-responsible-ai-dashboard</a:t>
            </a:r>
            <a:endParaRPr kumimoji="0" lang="en-US" sz="1400" b="0" i="0" u="none" strike="noStrike" cap="none" spc="0" normalizeH="0" baseline="0" noProof="0">
              <a:ln w="9525" cap="flat" cmpd="sng" algn="ctr">
                <a:noFill/>
                <a:prstDash val="solid"/>
                <a:round/>
                <a:headEnd type="none" w="med" len="med"/>
                <a:tailEnd type="none" w="med" len="med"/>
              </a:ln>
              <a:solidFill>
                <a:schemeClr val="bg1"/>
              </a:solidFill>
              <a:uLnTx/>
              <a:uFillTx/>
              <a:latin typeface="+mn-lt"/>
              <a:ea typeface="+mn-ea"/>
              <a:cs typeface="+mn-cs"/>
              <a:sym typeface="Wingdings" charset="2"/>
            </a:endParaRPr>
          </a:p>
        </p:txBody>
      </p:sp>
      <p:sp>
        <p:nvSpPr>
          <p:cNvPr id="10" name="Title 3">
            <a:extLst>
              <a:ext uri="{FF2B5EF4-FFF2-40B4-BE49-F238E27FC236}">
                <a16:creationId xmlns:a16="http://schemas.microsoft.com/office/drawing/2014/main" id="{6CF64FD8-E42C-3D06-9B2E-5F1059D6B420}"/>
              </a:ext>
            </a:extLst>
          </p:cNvPr>
          <p:cNvSpPr txBox="1">
            <a:spLocks/>
          </p:cNvSpPr>
          <p:nvPr/>
        </p:nvSpPr>
        <p:spPr>
          <a:xfrm>
            <a:off x="944097" y="4191000"/>
            <a:ext cx="3048000" cy="141577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2000">
                <a:solidFill>
                  <a:schemeClr val="bg1"/>
                </a:solidFill>
              </a:rPr>
              <a:t>Responsible AI Dashboard</a:t>
            </a:r>
            <a:br>
              <a:rPr lang="en-US" sz="2000">
                <a:solidFill>
                  <a:schemeClr val="bg1"/>
                </a:solidFill>
              </a:rPr>
            </a:br>
            <a:r>
              <a:rPr lang="en-US">
                <a:solidFill>
                  <a:schemeClr val="bg1"/>
                </a:solidFill>
              </a:rPr>
              <a:t>Model Debugging</a:t>
            </a:r>
          </a:p>
        </p:txBody>
      </p:sp>
      <p:pic>
        <p:nvPicPr>
          <p:cNvPr id="4" name="Picture 3">
            <a:extLst>
              <a:ext uri="{FF2B5EF4-FFF2-40B4-BE49-F238E27FC236}">
                <a16:creationId xmlns:a16="http://schemas.microsoft.com/office/drawing/2014/main" id="{E8F25ACB-FB8C-9B0B-611A-CA2DD57994A3}"/>
              </a:ext>
            </a:extLst>
          </p:cNvPr>
          <p:cNvPicPr>
            <a:picLocks noChangeAspect="1"/>
          </p:cNvPicPr>
          <p:nvPr/>
        </p:nvPicPr>
        <p:blipFill>
          <a:blip r:embed="rId3"/>
          <a:stretch>
            <a:fillRect/>
          </a:stretch>
        </p:blipFill>
        <p:spPr>
          <a:xfrm>
            <a:off x="4816360" y="1074437"/>
            <a:ext cx="7218780" cy="4709126"/>
          </a:xfrm>
          <a:prstGeom prst="rect">
            <a:avLst/>
          </a:prstGeom>
        </p:spPr>
      </p:pic>
      <p:sp>
        <p:nvSpPr>
          <p:cNvPr id="5" name="Subtitle">
            <a:extLst>
              <a:ext uri="{FF2B5EF4-FFF2-40B4-BE49-F238E27FC236}">
                <a16:creationId xmlns:a16="http://schemas.microsoft.com/office/drawing/2014/main" id="{4D9937F1-203F-C448-6343-7F203ED9233F}"/>
              </a:ext>
            </a:extLst>
          </p:cNvPr>
          <p:cNvSpPr txBox="1">
            <a:spLocks/>
          </p:cNvSpPr>
          <p:nvPr/>
        </p:nvSpPr>
        <p:spPr>
          <a:xfrm>
            <a:off x="708135" y="1111223"/>
            <a:ext cx="3771906" cy="2461551"/>
          </a:xfrm>
        </p:spPr>
        <p:txBody>
          <a:bodyPr/>
          <a:lstStyle>
            <a:defPPr>
              <a:defRPr lang="en-US"/>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b="1">
                <a:solidFill>
                  <a:srgbClr val="00B0F0"/>
                </a:solidFill>
              </a:rPr>
              <a:t>Step 1: Identify </a:t>
            </a:r>
            <a:br>
              <a:rPr lang="en-US" sz="1400" b="1">
                <a:solidFill>
                  <a:schemeClr val="bg1"/>
                </a:solidFill>
              </a:rPr>
            </a:br>
            <a:r>
              <a:rPr lang="en-US" sz="1400">
                <a:solidFill>
                  <a:schemeClr val="bg1"/>
                </a:solidFill>
              </a:rPr>
              <a:t>What kinds of errors does my model have? </a:t>
            </a:r>
            <a:br>
              <a:rPr lang="en-US" sz="1400">
                <a:solidFill>
                  <a:schemeClr val="bg1"/>
                </a:solidFill>
              </a:rPr>
            </a:br>
            <a:r>
              <a:rPr lang="en-US" sz="1400">
                <a:solidFill>
                  <a:schemeClr val="bg1"/>
                </a:solidFill>
              </a:rPr>
              <a:t>In which areas are they most prevalent?</a:t>
            </a:r>
          </a:p>
          <a:p>
            <a:pPr algn="ctr"/>
            <a:endParaRPr lang="en-US" sz="1400">
              <a:solidFill>
                <a:schemeClr val="bg1"/>
              </a:solidFill>
            </a:endParaRPr>
          </a:p>
          <a:p>
            <a:pPr algn="ctr"/>
            <a:r>
              <a:rPr lang="en-US" sz="1400" b="1">
                <a:solidFill>
                  <a:srgbClr val="00B0F0"/>
                </a:solidFill>
              </a:rPr>
              <a:t>Step 2: Diagnose</a:t>
            </a:r>
            <a:r>
              <a:rPr lang="en-US" sz="1400">
                <a:solidFill>
                  <a:schemeClr val="bg1"/>
                </a:solidFill>
              </a:rPr>
              <a:t> </a:t>
            </a:r>
            <a:br>
              <a:rPr lang="en-US" sz="1400">
                <a:solidFill>
                  <a:schemeClr val="bg1"/>
                </a:solidFill>
              </a:rPr>
            </a:br>
            <a:r>
              <a:rPr lang="en-US" sz="1400">
                <a:solidFill>
                  <a:schemeClr val="bg1"/>
                </a:solidFill>
              </a:rPr>
              <a:t>What causes these errors? </a:t>
            </a:r>
            <a:br>
              <a:rPr lang="en-US" sz="1400">
                <a:solidFill>
                  <a:schemeClr val="bg1"/>
                </a:solidFill>
              </a:rPr>
            </a:br>
            <a:r>
              <a:rPr lang="en-US" sz="1400">
                <a:solidFill>
                  <a:schemeClr val="bg1"/>
                </a:solidFill>
              </a:rPr>
              <a:t>Where should I focus resources?</a:t>
            </a:r>
          </a:p>
          <a:p>
            <a:pPr algn="ctr"/>
            <a:endParaRPr lang="en-US" sz="1400">
              <a:solidFill>
                <a:schemeClr val="bg1"/>
              </a:solidFill>
            </a:endParaRPr>
          </a:p>
          <a:p>
            <a:pPr algn="ctr"/>
            <a:r>
              <a:rPr lang="en-US" sz="1400" b="1">
                <a:solidFill>
                  <a:srgbClr val="00B0F0"/>
                </a:solidFill>
              </a:rPr>
              <a:t>Step 3: Mitigate </a:t>
            </a:r>
            <a:r>
              <a:rPr lang="en-US" sz="1400">
                <a:solidFill>
                  <a:schemeClr val="bg1"/>
                </a:solidFill>
              </a:rPr>
              <a:t> </a:t>
            </a:r>
            <a:br>
              <a:rPr lang="en-US" sz="1400">
                <a:solidFill>
                  <a:schemeClr val="bg1"/>
                </a:solidFill>
              </a:rPr>
            </a:br>
            <a:r>
              <a:rPr lang="en-US" sz="1400">
                <a:solidFill>
                  <a:schemeClr val="bg1"/>
                </a:solidFill>
              </a:rPr>
              <a:t>How can I improve the model? </a:t>
            </a:r>
            <a:br>
              <a:rPr lang="en-US" sz="1400">
                <a:solidFill>
                  <a:schemeClr val="bg1"/>
                </a:solidFill>
              </a:rPr>
            </a:br>
            <a:r>
              <a:rPr lang="en-US" sz="1400">
                <a:solidFill>
                  <a:schemeClr val="bg1"/>
                </a:solidFill>
              </a:rPr>
              <a:t>What social or technical solutions exist for it?</a:t>
            </a:r>
          </a:p>
          <a:p>
            <a:pPr algn="ctr"/>
            <a:endParaRPr lang="en-US" sz="1400">
              <a:solidFill>
                <a:schemeClr val="bg1"/>
              </a:solidFill>
            </a:endParaRPr>
          </a:p>
        </p:txBody>
      </p:sp>
    </p:spTree>
    <p:extLst>
      <p:ext uri="{BB962C8B-B14F-4D97-AF65-F5344CB8AC3E}">
        <p14:creationId xmlns:p14="http://schemas.microsoft.com/office/powerpoint/2010/main" val="933681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22D"/>
        </a:solidFill>
        <a:effectLst/>
      </p:bgPr>
    </p:bg>
    <p:spTree>
      <p:nvGrpSpPr>
        <p:cNvPr id="1" name="">
          <a:extLst>
            <a:ext uri="{FF2B5EF4-FFF2-40B4-BE49-F238E27FC236}">
              <a16:creationId xmlns:a16="http://schemas.microsoft.com/office/drawing/2014/main" id="{A19C15BC-8DB7-733B-23C3-4434D9A59D50}"/>
            </a:ext>
          </a:extLst>
        </p:cNvPr>
        <p:cNvGrpSpPr/>
        <p:nvPr/>
      </p:nvGrpSpPr>
      <p:grpSpPr>
        <a:xfrm>
          <a:off x="0" y="0"/>
          <a:ext cx="0" cy="0"/>
          <a:chOff x="0" y="0"/>
          <a:chExt cx="0" cy="0"/>
        </a:xfrm>
      </p:grpSpPr>
      <p:pic>
        <p:nvPicPr>
          <p:cNvPr id="4098" name="Picture 2">
            <a:extLst>
              <a:ext uri="{FF2B5EF4-FFF2-40B4-BE49-F238E27FC236}">
                <a16:creationId xmlns:a16="http://schemas.microsoft.com/office/drawing/2014/main" id="{82ACA28A-9726-192C-A4D9-0A3931351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444823"/>
            <a:ext cx="9011464" cy="357290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GradientLine">
            <a:extLst>
              <a:ext uri="{FF2B5EF4-FFF2-40B4-BE49-F238E27FC236}">
                <a16:creationId xmlns:a16="http://schemas.microsoft.com/office/drawing/2014/main" id="{B6419774-E950-9299-0017-2B51C237488F}"/>
              </a:ext>
              <a:ext uri="{C183D7F6-B498-43B3-948B-1728B52AA6E4}">
                <adec:decorative xmlns:adec="http://schemas.microsoft.com/office/drawing/2017/decorative" val="1"/>
              </a:ext>
            </a:extLst>
          </p:cNvPr>
          <p:cNvCxnSpPr>
            <a:cxnSpLocks/>
          </p:cNvCxnSpPr>
          <p:nvPr/>
        </p:nvCxnSpPr>
        <p:spPr>
          <a:xfrm>
            <a:off x="4648200" y="1371600"/>
            <a:ext cx="0" cy="4114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CCDC5A4-B02F-80EF-55C2-61A45D75779B}"/>
              </a:ext>
            </a:extLst>
          </p:cNvPr>
          <p:cNvSpPr txBox="1"/>
          <p:nvPr/>
        </p:nvSpPr>
        <p:spPr>
          <a:xfrm>
            <a:off x="349472" y="6316492"/>
            <a:ext cx="11156723" cy="307777"/>
          </a:xfrm>
          <a:prstGeom prst="rect">
            <a:avLst/>
          </a:prstGeom>
          <a:noFill/>
        </p:spPr>
        <p:txBody>
          <a:bodyPr wrap="square">
            <a:spAutoFit/>
          </a:bodyPr>
          <a:lstStyle/>
          <a:p>
            <a:pPr marL="228600" marR="0" lvl="1" indent="0" algn="l" defTabSz="932742" fontAlgn="auto">
              <a:lnSpc>
                <a:spcPct val="100000"/>
              </a:lnSpc>
              <a:spcBef>
                <a:spcPct val="20000"/>
              </a:spcBef>
              <a:spcAft>
                <a:spcPct val="0"/>
              </a:spcAft>
              <a:buSzPct val="90000"/>
              <a:buNone/>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1" i="0" u="none" strike="noStrike" cap="none" spc="0" normalizeH="0" baseline="0" noProof="0">
                <a:ln w="9525" cap="flat" cmpd="sng" algn="ctr">
                  <a:noFill/>
                  <a:prstDash val="solid"/>
                  <a:round/>
                  <a:headEnd type="none" w="med" len="med"/>
                  <a:tailEnd type="none" w="med" len="med"/>
                </a:ln>
                <a:solidFill>
                  <a:schemeClr val="accent6"/>
                </a:solidFill>
                <a:uLnTx/>
                <a:uFillTx/>
                <a:latin typeface="+mn-lt"/>
                <a:ea typeface="+mn-ea"/>
                <a:cs typeface="+mn-cs"/>
                <a:sym typeface="Wingdings" charset="2"/>
              </a:rPr>
              <a:t>Reference:  </a:t>
            </a:r>
            <a:r>
              <a:rPr kumimoji="0" lang="en-US" sz="1400" i="0" u="none" strike="noStrike" cap="none" spc="0" normalizeH="0" baseline="0" noProof="0">
                <a:ln w="9525" cap="flat" cmpd="sng" algn="ctr">
                  <a:noFill/>
                  <a:prstDash val="solid"/>
                  <a:round/>
                  <a:headEnd type="none" w="med" len="med"/>
                  <a:tailEnd type="none" w="med" len="med"/>
                </a:ln>
                <a:solidFill>
                  <a:schemeClr val="bg1"/>
                </a:solidFill>
                <a:uLnTx/>
                <a:uFillTx/>
                <a:latin typeface="+mn-lt"/>
                <a:ea typeface="+mn-ea"/>
                <a:cs typeface="+mn-cs"/>
                <a:sym typeface="Wingdings" charset="2"/>
              </a:rPr>
              <a:t>https://</a:t>
            </a:r>
            <a:r>
              <a:rPr kumimoji="0" lang="en-US" sz="1400" i="0" u="none" strike="noStrike" cap="none" spc="0" normalizeH="0" baseline="0" noProof="0" err="1">
                <a:ln w="9525" cap="flat" cmpd="sng" algn="ctr">
                  <a:noFill/>
                  <a:prstDash val="solid"/>
                  <a:round/>
                  <a:headEnd type="none" w="med" len="med"/>
                  <a:tailEnd type="none" w="med" len="med"/>
                </a:ln>
                <a:solidFill>
                  <a:schemeClr val="bg1"/>
                </a:solidFill>
                <a:uLnTx/>
                <a:uFillTx/>
                <a:latin typeface="+mn-lt"/>
                <a:ea typeface="+mn-ea"/>
                <a:cs typeface="+mn-cs"/>
                <a:sym typeface="Wingdings" charset="2"/>
              </a:rPr>
              <a:t>responsibleaitoolbox.ai</a:t>
            </a:r>
            <a:r>
              <a:rPr kumimoji="0" lang="en-US" sz="1400" i="0" u="none" strike="noStrike" cap="none" spc="0" normalizeH="0" baseline="0" noProof="0">
                <a:ln w="9525" cap="flat" cmpd="sng" algn="ctr">
                  <a:noFill/>
                  <a:prstDash val="solid"/>
                  <a:round/>
                  <a:headEnd type="none" w="med" len="med"/>
                  <a:tailEnd type="none" w="med" len="med"/>
                </a:ln>
                <a:solidFill>
                  <a:schemeClr val="bg1"/>
                </a:solidFill>
                <a:uLnTx/>
                <a:uFillTx/>
                <a:latin typeface="+mn-lt"/>
                <a:ea typeface="+mn-ea"/>
                <a:cs typeface="+mn-cs"/>
                <a:sym typeface="Wingdings" charset="2"/>
              </a:rPr>
              <a:t>/introducing-responsible-ai-dashboard/#decision-making</a:t>
            </a:r>
            <a:endParaRPr kumimoji="0" lang="en-US" sz="1400" b="0" i="0" u="none" strike="noStrike" cap="none" spc="0" normalizeH="0" baseline="0" noProof="0">
              <a:ln w="9525" cap="flat" cmpd="sng" algn="ctr">
                <a:noFill/>
                <a:prstDash val="solid"/>
                <a:round/>
                <a:headEnd type="none" w="med" len="med"/>
                <a:tailEnd type="none" w="med" len="med"/>
              </a:ln>
              <a:solidFill>
                <a:schemeClr val="bg1"/>
              </a:solidFill>
              <a:uLnTx/>
              <a:uFillTx/>
              <a:latin typeface="+mn-lt"/>
              <a:ea typeface="+mn-ea"/>
              <a:cs typeface="+mn-cs"/>
              <a:sym typeface="Wingdings" charset="2"/>
            </a:endParaRPr>
          </a:p>
        </p:txBody>
      </p:sp>
      <p:sp>
        <p:nvSpPr>
          <p:cNvPr id="10" name="Title 3">
            <a:extLst>
              <a:ext uri="{FF2B5EF4-FFF2-40B4-BE49-F238E27FC236}">
                <a16:creationId xmlns:a16="http://schemas.microsoft.com/office/drawing/2014/main" id="{6CD4FDE5-F821-8DD7-47E3-A209C941B8FD}"/>
              </a:ext>
            </a:extLst>
          </p:cNvPr>
          <p:cNvSpPr txBox="1">
            <a:spLocks/>
          </p:cNvSpPr>
          <p:nvPr/>
        </p:nvSpPr>
        <p:spPr>
          <a:xfrm>
            <a:off x="944097" y="4191000"/>
            <a:ext cx="3048000" cy="141577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2000">
                <a:solidFill>
                  <a:schemeClr val="bg1"/>
                </a:solidFill>
              </a:rPr>
              <a:t>Responsible AI Dashboard </a:t>
            </a:r>
            <a:br>
              <a:rPr lang="en-US" sz="2000">
                <a:solidFill>
                  <a:schemeClr val="bg1"/>
                </a:solidFill>
              </a:rPr>
            </a:br>
            <a:r>
              <a:rPr lang="en-US">
                <a:solidFill>
                  <a:schemeClr val="bg1"/>
                </a:solidFill>
              </a:rPr>
              <a:t>Decision Making</a:t>
            </a:r>
          </a:p>
        </p:txBody>
      </p:sp>
      <p:sp>
        <p:nvSpPr>
          <p:cNvPr id="5" name="Subtitle">
            <a:extLst>
              <a:ext uri="{FF2B5EF4-FFF2-40B4-BE49-F238E27FC236}">
                <a16:creationId xmlns:a16="http://schemas.microsoft.com/office/drawing/2014/main" id="{A53C1001-8AC9-DD06-D81C-04F7756FB8DE}"/>
              </a:ext>
            </a:extLst>
          </p:cNvPr>
          <p:cNvSpPr txBox="1">
            <a:spLocks/>
          </p:cNvSpPr>
          <p:nvPr/>
        </p:nvSpPr>
        <p:spPr>
          <a:xfrm>
            <a:off x="708135" y="1111223"/>
            <a:ext cx="3771906" cy="2461551"/>
          </a:xfrm>
        </p:spPr>
        <p:txBody>
          <a:bodyPr/>
          <a:lstStyle>
            <a:defPPr>
              <a:defRPr lang="en-US"/>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rPr>
              <a:t>Inform Your Business Decisions</a:t>
            </a:r>
          </a:p>
          <a:p>
            <a:pPr algn="ctr"/>
            <a:endParaRPr lang="en-US" sz="1600" dirty="0">
              <a:solidFill>
                <a:schemeClr val="bg1"/>
              </a:solidFill>
            </a:endParaRPr>
          </a:p>
          <a:p>
            <a:pPr algn="ctr"/>
            <a:r>
              <a:rPr lang="en-US" sz="1600" b="1" dirty="0">
                <a:solidFill>
                  <a:srgbClr val="00B0F0"/>
                </a:solidFill>
              </a:rPr>
              <a:t>Data-Driven = Historical</a:t>
            </a:r>
            <a:br>
              <a:rPr lang="en-US" sz="1600" dirty="0">
                <a:solidFill>
                  <a:schemeClr val="bg1"/>
                </a:solidFill>
              </a:rPr>
            </a:br>
            <a:r>
              <a:rPr lang="en-US" sz="1600" dirty="0">
                <a:solidFill>
                  <a:schemeClr val="bg1"/>
                </a:solidFill>
              </a:rPr>
              <a:t>“How would a medicine impact the patient’s blood pressure?”</a:t>
            </a:r>
          </a:p>
          <a:p>
            <a:pPr algn="ctr"/>
            <a:endParaRPr lang="en-US" sz="1600" dirty="0">
              <a:solidFill>
                <a:schemeClr val="bg1"/>
              </a:solidFill>
            </a:endParaRPr>
          </a:p>
          <a:p>
            <a:pPr algn="ctr"/>
            <a:r>
              <a:rPr lang="en-US" sz="1600" b="1" dirty="0">
                <a:solidFill>
                  <a:srgbClr val="00B0F0"/>
                </a:solidFill>
              </a:rPr>
              <a:t>Model-Driven = Causal</a:t>
            </a:r>
            <a:br>
              <a:rPr lang="en-US" sz="1600" b="1" dirty="0">
                <a:solidFill>
                  <a:srgbClr val="00B0F0"/>
                </a:solidFill>
              </a:rPr>
            </a:br>
            <a:r>
              <a:rPr lang="en-US" sz="1600" dirty="0">
                <a:solidFill>
                  <a:schemeClr val="bg1"/>
                </a:solidFill>
              </a:rPr>
              <a:t>“What should I do to get a different outcome from your AI next time?”</a:t>
            </a:r>
          </a:p>
          <a:p>
            <a:pPr algn="ctr"/>
            <a:endParaRPr lang="en-US" sz="1600" dirty="0">
              <a:solidFill>
                <a:schemeClr val="bg1"/>
              </a:solidFill>
            </a:endParaRPr>
          </a:p>
        </p:txBody>
      </p:sp>
    </p:spTree>
    <p:extLst>
      <p:ext uri="{BB962C8B-B14F-4D97-AF65-F5344CB8AC3E}">
        <p14:creationId xmlns:p14="http://schemas.microsoft.com/office/powerpoint/2010/main" val="1058817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22D"/>
        </a:solidFill>
        <a:effectLst/>
      </p:bgPr>
    </p:bg>
    <p:spTree>
      <p:nvGrpSpPr>
        <p:cNvPr id="1" name="">
          <a:extLst>
            <a:ext uri="{FF2B5EF4-FFF2-40B4-BE49-F238E27FC236}">
              <a16:creationId xmlns:a16="http://schemas.microsoft.com/office/drawing/2014/main" id="{EF7158D3-F654-1C55-C9FD-D870DA8F828A}"/>
            </a:ext>
          </a:extLst>
        </p:cNvPr>
        <p:cNvGrpSpPr/>
        <p:nvPr/>
      </p:nvGrpSpPr>
      <p:grpSpPr>
        <a:xfrm>
          <a:off x="0" y="0"/>
          <a:ext cx="0" cy="0"/>
          <a:chOff x="0" y="0"/>
          <a:chExt cx="0" cy="0"/>
        </a:xfrm>
      </p:grpSpPr>
      <p:cxnSp>
        <p:nvCxnSpPr>
          <p:cNvPr id="6" name="GradientLine">
            <a:extLst>
              <a:ext uri="{FF2B5EF4-FFF2-40B4-BE49-F238E27FC236}">
                <a16:creationId xmlns:a16="http://schemas.microsoft.com/office/drawing/2014/main" id="{36AFDFBC-ED27-AFAD-BAEA-B9FFCA7F7253}"/>
              </a:ext>
              <a:ext uri="{C183D7F6-B498-43B3-948B-1728B52AA6E4}">
                <adec:decorative xmlns:adec="http://schemas.microsoft.com/office/drawing/2017/decorative" val="1"/>
              </a:ext>
            </a:extLst>
          </p:cNvPr>
          <p:cNvCxnSpPr>
            <a:cxnSpLocks/>
          </p:cNvCxnSpPr>
          <p:nvPr/>
        </p:nvCxnSpPr>
        <p:spPr>
          <a:xfrm>
            <a:off x="4648200" y="1371600"/>
            <a:ext cx="0" cy="4114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EC21812-7F6A-FB0C-3FAF-9EDA551A0C9C}"/>
              </a:ext>
            </a:extLst>
          </p:cNvPr>
          <p:cNvSpPr txBox="1"/>
          <p:nvPr/>
        </p:nvSpPr>
        <p:spPr>
          <a:xfrm>
            <a:off x="349472" y="6316492"/>
            <a:ext cx="11156723" cy="307777"/>
          </a:xfrm>
          <a:prstGeom prst="rect">
            <a:avLst/>
          </a:prstGeom>
          <a:noFill/>
        </p:spPr>
        <p:txBody>
          <a:bodyPr wrap="square">
            <a:spAutoFit/>
          </a:bodyPr>
          <a:lstStyle/>
          <a:p>
            <a:pPr marL="228600" marR="0" lvl="1" indent="0" algn="l" defTabSz="932742" fontAlgn="auto">
              <a:lnSpc>
                <a:spcPct val="100000"/>
              </a:lnSpc>
              <a:spcBef>
                <a:spcPct val="20000"/>
              </a:spcBef>
              <a:spcAft>
                <a:spcPct val="0"/>
              </a:spcAft>
              <a:buSzPct val="90000"/>
              <a:buNone/>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1" i="0" u="none" strike="noStrike" cap="none" spc="0" normalizeH="0" baseline="0" noProof="0">
                <a:ln w="9525" cap="flat" cmpd="sng" algn="ctr">
                  <a:noFill/>
                  <a:prstDash val="solid"/>
                  <a:round/>
                  <a:headEnd type="none" w="med" len="med"/>
                  <a:tailEnd type="none" w="med" len="med"/>
                </a:ln>
                <a:solidFill>
                  <a:schemeClr val="accent6"/>
                </a:solidFill>
                <a:uLnTx/>
                <a:uFillTx/>
                <a:latin typeface="+mn-lt"/>
                <a:ea typeface="+mn-ea"/>
                <a:cs typeface="+mn-cs"/>
                <a:sym typeface="Wingdings" charset="2"/>
              </a:rPr>
              <a:t>Reference:  </a:t>
            </a:r>
            <a:r>
              <a:rPr kumimoji="0" lang="en-US" sz="1400" i="0" u="none" strike="noStrike" cap="none" spc="0" normalizeH="0" baseline="0" noProof="0">
                <a:ln w="9525" cap="flat" cmpd="sng" algn="ctr">
                  <a:noFill/>
                  <a:prstDash val="solid"/>
                  <a:round/>
                  <a:headEnd type="none" w="med" len="med"/>
                  <a:tailEnd type="none" w="med" len="med"/>
                </a:ln>
                <a:solidFill>
                  <a:schemeClr val="bg1"/>
                </a:solidFill>
                <a:uLnTx/>
                <a:uFillTx/>
                <a:latin typeface="+mn-lt"/>
                <a:ea typeface="+mn-ea"/>
                <a:cs typeface="+mn-cs"/>
                <a:sym typeface="Wingdings" charset="2"/>
              </a:rPr>
              <a:t>https://</a:t>
            </a:r>
            <a:r>
              <a:rPr kumimoji="0" lang="en-US" sz="1400" i="0" u="none" strike="noStrike" cap="none" spc="0" normalizeH="0" baseline="0" noProof="0" err="1">
                <a:ln w="9525" cap="flat" cmpd="sng" algn="ctr">
                  <a:noFill/>
                  <a:prstDash val="solid"/>
                  <a:round/>
                  <a:headEnd type="none" w="med" len="med"/>
                  <a:tailEnd type="none" w="med" len="med"/>
                </a:ln>
                <a:solidFill>
                  <a:schemeClr val="bg1"/>
                </a:solidFill>
                <a:uLnTx/>
                <a:uFillTx/>
                <a:latin typeface="+mn-lt"/>
                <a:ea typeface="+mn-ea"/>
                <a:cs typeface="+mn-cs"/>
                <a:sym typeface="Wingdings" charset="2"/>
              </a:rPr>
              <a:t>archive.ics.uci.edu</a:t>
            </a:r>
            <a:r>
              <a:rPr kumimoji="0" lang="en-US" sz="1400" i="0" u="none" strike="noStrike" cap="none" spc="0" normalizeH="0" baseline="0" noProof="0">
                <a:ln w="9525" cap="flat" cmpd="sng" algn="ctr">
                  <a:noFill/>
                  <a:prstDash val="solid"/>
                  <a:round/>
                  <a:headEnd type="none" w="med" len="med"/>
                  <a:tailEnd type="none" w="med" len="med"/>
                </a:ln>
                <a:solidFill>
                  <a:schemeClr val="bg1"/>
                </a:solidFill>
                <a:uLnTx/>
                <a:uFillTx/>
                <a:latin typeface="+mn-lt"/>
                <a:ea typeface="+mn-ea"/>
                <a:cs typeface="+mn-cs"/>
                <a:sym typeface="Wingdings" charset="2"/>
              </a:rPr>
              <a:t>/dataset/296/diabetes+130-us+hospitals+for+years+1999-2008</a:t>
            </a:r>
            <a:endParaRPr kumimoji="0" lang="en-US" sz="1400" b="0" i="0" u="none" strike="noStrike" cap="none" spc="0" normalizeH="0" baseline="0" noProof="0">
              <a:ln w="9525" cap="flat" cmpd="sng" algn="ctr">
                <a:noFill/>
                <a:prstDash val="solid"/>
                <a:round/>
                <a:headEnd type="none" w="med" len="med"/>
                <a:tailEnd type="none" w="med" len="med"/>
              </a:ln>
              <a:solidFill>
                <a:schemeClr val="bg1"/>
              </a:solidFill>
              <a:uLnTx/>
              <a:uFillTx/>
              <a:latin typeface="+mn-lt"/>
              <a:ea typeface="+mn-ea"/>
              <a:cs typeface="+mn-cs"/>
              <a:sym typeface="Wingdings" charset="2"/>
            </a:endParaRPr>
          </a:p>
        </p:txBody>
      </p:sp>
      <p:pic>
        <p:nvPicPr>
          <p:cNvPr id="2" name="Picture 1" descr="A screenshot of a medical information&#10;&#10;Description automatically generated">
            <a:extLst>
              <a:ext uri="{FF2B5EF4-FFF2-40B4-BE49-F238E27FC236}">
                <a16:creationId xmlns:a16="http://schemas.microsoft.com/office/drawing/2014/main" id="{080C2E9E-3B0A-BACE-6FED-206E28C84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878" y="609601"/>
            <a:ext cx="6970411" cy="3581400"/>
          </a:xfrm>
          <a:prstGeom prst="rect">
            <a:avLst/>
          </a:prstGeom>
          <a:ln>
            <a:solidFill>
              <a:schemeClr val="tx1">
                <a:lumMod val="50000"/>
                <a:lumOff val="50000"/>
              </a:schemeClr>
            </a:solidFill>
          </a:ln>
        </p:spPr>
      </p:pic>
      <p:sp>
        <p:nvSpPr>
          <p:cNvPr id="4" name="Subtitle">
            <a:extLst>
              <a:ext uri="{FF2B5EF4-FFF2-40B4-BE49-F238E27FC236}">
                <a16:creationId xmlns:a16="http://schemas.microsoft.com/office/drawing/2014/main" id="{BDE8A04D-3383-C070-B33B-06C07D51CAD3}"/>
              </a:ext>
            </a:extLst>
          </p:cNvPr>
          <p:cNvSpPr txBox="1">
            <a:spLocks/>
          </p:cNvSpPr>
          <p:nvPr/>
        </p:nvSpPr>
        <p:spPr>
          <a:xfrm>
            <a:off x="508671" y="1208695"/>
            <a:ext cx="3918852" cy="2916610"/>
          </a:xfrm>
        </p:spPr>
        <p:txBody>
          <a:bodyPr/>
          <a:lstStyle>
            <a:defPPr>
              <a:defRPr lang="en-US"/>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0" dirty="0">
                <a:solidFill>
                  <a:schemeClr val="bg1"/>
                </a:solidFill>
              </a:rPr>
              <a:t>We’ll </a:t>
            </a:r>
            <a:r>
              <a:rPr lang="en-US" sz="1800" b="1" dirty="0">
                <a:solidFill>
                  <a:schemeClr val="accent2"/>
                </a:solidFill>
              </a:rPr>
              <a:t>build &amp; register</a:t>
            </a:r>
            <a:r>
              <a:rPr lang="en-US" sz="1800" dirty="0">
                <a:solidFill>
                  <a:schemeClr val="accent2"/>
                </a:solidFill>
              </a:rPr>
              <a:t> </a:t>
            </a:r>
            <a:r>
              <a:rPr lang="en-US" sz="1800" dirty="0">
                <a:solidFill>
                  <a:schemeClr val="bg1"/>
                </a:solidFill>
              </a:rPr>
              <a:t>a model based on the UCI Diabetes dataset which predicts if a diabetes patient will get readmitted within 30 days. </a:t>
            </a:r>
          </a:p>
          <a:p>
            <a:pPr algn="ctr"/>
            <a:endParaRPr lang="en-US" sz="1800" dirty="0">
              <a:solidFill>
                <a:schemeClr val="bg1"/>
              </a:solidFill>
            </a:endParaRPr>
          </a:p>
          <a:p>
            <a:pPr algn="ctr"/>
            <a:r>
              <a:rPr lang="en-US" sz="1800" dirty="0">
                <a:solidFill>
                  <a:schemeClr val="bg1"/>
                </a:solidFill>
              </a:rPr>
              <a:t>We’ll </a:t>
            </a:r>
            <a:r>
              <a:rPr lang="en-US" sz="1800" b="1" dirty="0">
                <a:solidFill>
                  <a:srgbClr val="00B0F0"/>
                </a:solidFill>
              </a:rPr>
              <a:t>create a responsible AI dashboard </a:t>
            </a:r>
            <a:r>
              <a:rPr lang="en-US" sz="1800" b="1" dirty="0">
                <a:solidFill>
                  <a:schemeClr val="bg1"/>
                </a:solidFill>
              </a:rPr>
              <a:t>&amp; </a:t>
            </a:r>
            <a:r>
              <a:rPr lang="en-US" sz="1800" dirty="0">
                <a:solidFill>
                  <a:schemeClr val="bg1"/>
                </a:solidFill>
              </a:rPr>
              <a:t>debug model using </a:t>
            </a:r>
            <a:br>
              <a:rPr lang="en-US" sz="1800" dirty="0">
                <a:solidFill>
                  <a:schemeClr val="bg1"/>
                </a:solidFill>
              </a:rPr>
            </a:br>
            <a:r>
              <a:rPr lang="en-US" sz="1800" dirty="0">
                <a:solidFill>
                  <a:schemeClr val="bg1"/>
                </a:solidFill>
              </a:rPr>
              <a:t>error analysis, model overview, data analysis &amp; feature analysis tools</a:t>
            </a:r>
            <a:r>
              <a:rPr lang="en-US" sz="1800" dirty="0">
                <a:solidFill>
                  <a:srgbClr val="FFFF00"/>
                </a:solidFill>
              </a:rPr>
              <a:t>.</a:t>
            </a:r>
          </a:p>
        </p:txBody>
      </p:sp>
      <p:sp>
        <p:nvSpPr>
          <p:cNvPr id="5" name="Title 3">
            <a:extLst>
              <a:ext uri="{FF2B5EF4-FFF2-40B4-BE49-F238E27FC236}">
                <a16:creationId xmlns:a16="http://schemas.microsoft.com/office/drawing/2014/main" id="{137429CE-A323-307A-0F60-E5927D6843D7}"/>
              </a:ext>
            </a:extLst>
          </p:cNvPr>
          <p:cNvSpPr txBox="1">
            <a:spLocks/>
          </p:cNvSpPr>
          <p:nvPr/>
        </p:nvSpPr>
        <p:spPr>
          <a:xfrm>
            <a:off x="944097" y="4191000"/>
            <a:ext cx="3048000" cy="141577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2000" dirty="0">
                <a:solidFill>
                  <a:schemeClr val="bg1"/>
                </a:solidFill>
              </a:rPr>
              <a:t>Responsible AI </a:t>
            </a:r>
            <a:br>
              <a:rPr lang="en-US" sz="2000" dirty="0">
                <a:solidFill>
                  <a:schemeClr val="bg1"/>
                </a:solidFill>
              </a:rPr>
            </a:br>
            <a:r>
              <a:rPr lang="en-US" dirty="0">
                <a:solidFill>
                  <a:schemeClr val="bg1"/>
                </a:solidFill>
              </a:rPr>
              <a:t>Dashboard</a:t>
            </a:r>
            <a:br>
              <a:rPr lang="en-US" dirty="0">
                <a:solidFill>
                  <a:schemeClr val="bg1"/>
                </a:solidFill>
              </a:rPr>
            </a:br>
            <a:r>
              <a:rPr lang="en-US" dirty="0">
                <a:solidFill>
                  <a:schemeClr val="bg1"/>
                </a:solidFill>
              </a:rPr>
              <a:t>Training Today</a:t>
            </a:r>
          </a:p>
        </p:txBody>
      </p:sp>
      <p:pic>
        <p:nvPicPr>
          <p:cNvPr id="7" name="Picture 6" descr="A graph of a bar chart&#10;&#10;Description automatically generated with medium confidence">
            <a:extLst>
              <a:ext uri="{FF2B5EF4-FFF2-40B4-BE49-F238E27FC236}">
                <a16:creationId xmlns:a16="http://schemas.microsoft.com/office/drawing/2014/main" id="{5C330193-1F8C-54CD-6745-00E543AFA1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8878" y="3023287"/>
            <a:ext cx="6950320" cy="2938346"/>
          </a:xfrm>
          <a:prstGeom prst="rect">
            <a:avLst/>
          </a:prstGeom>
        </p:spPr>
      </p:pic>
    </p:spTree>
    <p:extLst>
      <p:ext uri="{BB962C8B-B14F-4D97-AF65-F5344CB8AC3E}">
        <p14:creationId xmlns:p14="http://schemas.microsoft.com/office/powerpoint/2010/main" val="3571531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56C3B-6E58-217C-1B7F-A1FD7BE49EE9}"/>
            </a:ext>
          </a:extLst>
        </p:cNvPr>
        <p:cNvGrpSpPr/>
        <p:nvPr/>
      </p:nvGrpSpPr>
      <p:grpSpPr>
        <a:xfrm>
          <a:off x="0" y="0"/>
          <a:ext cx="0" cy="0"/>
          <a:chOff x="0" y="0"/>
          <a:chExt cx="0" cy="0"/>
        </a:xfrm>
      </p:grpSpPr>
      <p:cxnSp>
        <p:nvCxnSpPr>
          <p:cNvPr id="6" name="GradientLine">
            <a:extLst>
              <a:ext uri="{FF2B5EF4-FFF2-40B4-BE49-F238E27FC236}">
                <a16:creationId xmlns:a16="http://schemas.microsoft.com/office/drawing/2014/main" id="{E55AA165-E1D9-8214-3BE7-C532F5079C5B}"/>
              </a:ext>
              <a:ext uri="{C183D7F6-B498-43B3-948B-1728B52AA6E4}">
                <adec:decorative xmlns:adec="http://schemas.microsoft.com/office/drawing/2017/decorative" val="1"/>
              </a:ext>
            </a:extLst>
          </p:cNvPr>
          <p:cNvCxnSpPr>
            <a:cxnSpLocks/>
          </p:cNvCxnSpPr>
          <p:nvPr/>
        </p:nvCxnSpPr>
        <p:spPr>
          <a:xfrm>
            <a:off x="4648200" y="1371600"/>
            <a:ext cx="0" cy="4114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4D8D4E1-F185-3C3E-90B0-729071E2B33A}"/>
              </a:ext>
            </a:extLst>
          </p:cNvPr>
          <p:cNvSpPr txBox="1"/>
          <p:nvPr/>
        </p:nvSpPr>
        <p:spPr>
          <a:xfrm>
            <a:off x="349472" y="6316492"/>
            <a:ext cx="11156723" cy="307777"/>
          </a:xfrm>
          <a:prstGeom prst="rect">
            <a:avLst/>
          </a:prstGeom>
          <a:noFill/>
        </p:spPr>
        <p:txBody>
          <a:bodyPr wrap="square">
            <a:spAutoFit/>
          </a:bodyPr>
          <a:lstStyle/>
          <a:p>
            <a:pPr marL="228600" lvl="1" defTabSz="932742">
              <a:spcBef>
                <a:spcPct val="20000"/>
              </a:spcBef>
              <a:spcAft>
                <a:spcPct val="0"/>
              </a:spcAft>
              <a:buSzPct val="90000"/>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1" i="0" u="none" strike="noStrike" cap="none" spc="0" normalizeH="0" baseline="0" noProof="0">
                <a:ln w="9525" cap="flat" cmpd="sng" algn="ctr">
                  <a:noFill/>
                  <a:prstDash val="solid"/>
                  <a:round/>
                  <a:headEnd type="none" w="med" len="med"/>
                  <a:tailEnd type="none" w="med" len="med"/>
                </a:ln>
                <a:solidFill>
                  <a:schemeClr val="accent6"/>
                </a:solidFill>
                <a:uLnTx/>
                <a:uFillTx/>
                <a:latin typeface="+mn-lt"/>
                <a:ea typeface="+mn-ea"/>
                <a:cs typeface="+mn-cs"/>
                <a:sym typeface="Wingdings" charset="2"/>
              </a:rPr>
              <a:t>Reference:  </a:t>
            </a:r>
            <a:r>
              <a:rPr lang="en-US" sz="1200">
                <a:solidFill>
                  <a:schemeClr val="bg1"/>
                </a:solidFill>
                <a:cs typeface="Segoe UI"/>
              </a:rPr>
              <a:t>https://</a:t>
            </a:r>
            <a:r>
              <a:rPr lang="en-US" sz="1200" err="1">
                <a:solidFill>
                  <a:schemeClr val="bg1"/>
                </a:solidFill>
                <a:cs typeface="Segoe UI"/>
              </a:rPr>
              <a:t>aka.ms</a:t>
            </a:r>
            <a:r>
              <a:rPr lang="en-US" sz="1200">
                <a:solidFill>
                  <a:schemeClr val="bg1"/>
                </a:solidFill>
                <a:cs typeface="Segoe UI"/>
              </a:rPr>
              <a:t>/rai-hub/</a:t>
            </a:r>
            <a:r>
              <a:rPr lang="en-US" sz="1200" err="1">
                <a:solidFill>
                  <a:schemeClr val="bg1"/>
                </a:solidFill>
                <a:cs typeface="Segoe UI"/>
              </a:rPr>
              <a:t>raidashboard</a:t>
            </a:r>
            <a:r>
              <a:rPr lang="en-US" sz="1200">
                <a:solidFill>
                  <a:schemeClr val="bg1"/>
                </a:solidFill>
                <a:cs typeface="Segoe UI"/>
              </a:rPr>
              <a:t>-module-walkthrough</a:t>
            </a:r>
            <a:endParaRPr lang="en-US" sz="1200">
              <a:solidFill>
                <a:schemeClr val="bg1"/>
              </a:solidFill>
            </a:endParaRPr>
          </a:p>
        </p:txBody>
      </p:sp>
      <p:sp>
        <p:nvSpPr>
          <p:cNvPr id="10" name="Title 3">
            <a:extLst>
              <a:ext uri="{FF2B5EF4-FFF2-40B4-BE49-F238E27FC236}">
                <a16:creationId xmlns:a16="http://schemas.microsoft.com/office/drawing/2014/main" id="{15C4C9F9-087D-72A1-669A-1CD62E04E8C2}"/>
              </a:ext>
            </a:extLst>
          </p:cNvPr>
          <p:cNvSpPr txBox="1">
            <a:spLocks/>
          </p:cNvSpPr>
          <p:nvPr/>
        </p:nvSpPr>
        <p:spPr>
          <a:xfrm>
            <a:off x="944097" y="4191000"/>
            <a:ext cx="3048000" cy="141577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2000">
                <a:solidFill>
                  <a:schemeClr val="bg1"/>
                </a:solidFill>
              </a:rPr>
              <a:t>Responsible AI Dashboard </a:t>
            </a:r>
            <a:br>
              <a:rPr lang="en-US" sz="2000">
                <a:solidFill>
                  <a:schemeClr val="bg1"/>
                </a:solidFill>
              </a:rPr>
            </a:br>
            <a:r>
              <a:rPr lang="en-US">
                <a:solidFill>
                  <a:schemeClr val="bg1"/>
                </a:solidFill>
              </a:rPr>
              <a:t>Lab Video Walkthrough</a:t>
            </a:r>
          </a:p>
        </p:txBody>
      </p:sp>
      <p:sp>
        <p:nvSpPr>
          <p:cNvPr id="5" name="Subtitle">
            <a:extLst>
              <a:ext uri="{FF2B5EF4-FFF2-40B4-BE49-F238E27FC236}">
                <a16:creationId xmlns:a16="http://schemas.microsoft.com/office/drawing/2014/main" id="{FD8C918C-0D79-2988-76AD-C860D9DE7377}"/>
              </a:ext>
            </a:extLst>
          </p:cNvPr>
          <p:cNvSpPr txBox="1">
            <a:spLocks/>
          </p:cNvSpPr>
          <p:nvPr/>
        </p:nvSpPr>
        <p:spPr>
          <a:xfrm>
            <a:off x="685801" y="776201"/>
            <a:ext cx="3794240" cy="2461551"/>
          </a:xfrm>
        </p:spPr>
        <p:txBody>
          <a:bodyPr/>
          <a:lstStyle>
            <a:defPPr>
              <a:defRPr lang="en-US"/>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bg1"/>
                </a:solidFill>
              </a:rPr>
              <a:t>Use the video walkthrough as a reference or for a preview of lab</a:t>
            </a:r>
          </a:p>
          <a:p>
            <a:endParaRPr lang="en-US" sz="2000">
              <a:solidFill>
                <a:schemeClr val="bg1"/>
              </a:solidFill>
            </a:endParaRPr>
          </a:p>
          <a:p>
            <a:r>
              <a:rPr lang="en-US" sz="2000">
                <a:solidFill>
                  <a:schemeClr val="bg1"/>
                </a:solidFill>
              </a:rPr>
              <a:t>Check description for chapter timestamps to move quickly to the desired section of lab</a:t>
            </a:r>
          </a:p>
          <a:p>
            <a:endParaRPr lang="en-US" sz="2000">
              <a:solidFill>
                <a:schemeClr val="bg1"/>
              </a:solidFill>
            </a:endParaRPr>
          </a:p>
          <a:p>
            <a:r>
              <a:rPr lang="en-US" sz="2000">
                <a:solidFill>
                  <a:schemeClr val="bg1"/>
                </a:solidFill>
              </a:rPr>
              <a:t>Click “View all” to get a playlist view (Key Moments) of chapters</a:t>
            </a:r>
          </a:p>
        </p:txBody>
      </p:sp>
      <p:pic>
        <p:nvPicPr>
          <p:cNvPr id="3" name="Picture 2" descr="A screenshot of a computer&#10;&#10;Description automatically generated">
            <a:extLst>
              <a:ext uri="{FF2B5EF4-FFF2-40B4-BE49-F238E27FC236}">
                <a16:creationId xmlns:a16="http://schemas.microsoft.com/office/drawing/2014/main" id="{6BF9038F-A962-492F-3424-F0329C141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533399"/>
            <a:ext cx="6610639" cy="5408705"/>
          </a:xfrm>
          <a:prstGeom prst="rect">
            <a:avLst/>
          </a:prstGeom>
          <a:ln>
            <a:solidFill>
              <a:schemeClr val="bg1"/>
            </a:solidFill>
          </a:ln>
        </p:spPr>
      </p:pic>
      <p:pic>
        <p:nvPicPr>
          <p:cNvPr id="7" name="Picture 6" descr="A screenshot of a phone&#10;&#10;Description automatically generated">
            <a:extLst>
              <a:ext uri="{FF2B5EF4-FFF2-40B4-BE49-F238E27FC236}">
                <a16:creationId xmlns:a16="http://schemas.microsoft.com/office/drawing/2014/main" id="{3856F059-D0F4-2055-605E-8BEFA6A2F7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2249" y="2895600"/>
            <a:ext cx="2576603" cy="2933050"/>
          </a:xfrm>
          <a:prstGeom prst="rect">
            <a:avLst/>
          </a:prstGeom>
          <a:ln>
            <a:solidFill>
              <a:schemeClr val="bg1"/>
            </a:solidFill>
          </a:ln>
        </p:spPr>
      </p:pic>
    </p:spTree>
    <p:extLst>
      <p:ext uri="{BB962C8B-B14F-4D97-AF65-F5344CB8AC3E}">
        <p14:creationId xmlns:p14="http://schemas.microsoft.com/office/powerpoint/2010/main" val="113472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39F5E-BF17-D263-ACCD-C8AF29E21A44}"/>
            </a:ext>
          </a:extLst>
        </p:cNvPr>
        <p:cNvGrpSpPr/>
        <p:nvPr/>
      </p:nvGrpSpPr>
      <p:grpSpPr>
        <a:xfrm>
          <a:off x="0" y="0"/>
          <a:ext cx="0" cy="0"/>
          <a:chOff x="0" y="0"/>
          <a:chExt cx="0" cy="0"/>
        </a:xfrm>
      </p:grpSpPr>
      <p:graphicFrame>
        <p:nvGraphicFramePr>
          <p:cNvPr id="8" name="Content Placeholder 2">
            <a:extLst>
              <a:ext uri="{FF2B5EF4-FFF2-40B4-BE49-F238E27FC236}">
                <a16:creationId xmlns:a16="http://schemas.microsoft.com/office/drawing/2014/main" id="{D796A7EE-5689-70F6-6C55-49891DAA00FF}"/>
              </a:ext>
            </a:extLst>
          </p:cNvPr>
          <p:cNvGraphicFramePr>
            <a:graphicFrameLocks/>
          </p:cNvGraphicFramePr>
          <p:nvPr>
            <p:extLst>
              <p:ext uri="{D42A27DB-BD31-4B8C-83A1-F6EECF244321}">
                <p14:modId xmlns:p14="http://schemas.microsoft.com/office/powerpoint/2010/main" val="3066720571"/>
              </p:ext>
            </p:extLst>
          </p:nvPr>
        </p:nvGraphicFramePr>
        <p:xfrm>
          <a:off x="762000" y="685800"/>
          <a:ext cx="7543800" cy="5329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158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3">
            <a:extLst>
              <a:ext uri="{FF2B5EF4-FFF2-40B4-BE49-F238E27FC236}">
                <a16:creationId xmlns:a16="http://schemas.microsoft.com/office/drawing/2014/main" id="{90782838-CE76-4F17-AE39-98683329CEC2}"/>
              </a:ext>
            </a:extLst>
          </p:cNvPr>
          <p:cNvSpPr txBox="1">
            <a:spLocks/>
          </p:cNvSpPr>
          <p:nvPr/>
        </p:nvSpPr>
        <p:spPr>
          <a:xfrm>
            <a:off x="584196" y="5104781"/>
            <a:ext cx="5939671"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1600" b="0" i="0" u="none" strike="noStrike" kern="1200" cap="none" spc="0" normalizeH="0" baseline="0" noProof="0">
                <a:ln>
                  <a:noFill/>
                </a:ln>
                <a:effectLst/>
                <a:uLnTx/>
                <a:uFillTx/>
                <a:latin typeface="Segoe UI"/>
                <a:cs typeface="Segoe UI" pitchFamily="34" charset="0"/>
              </a:rPr>
              <a:t>Responsible AI Dashboard (Website)</a:t>
            </a:r>
            <a:br>
              <a:rPr kumimoji="0" lang="en-US" sz="1600" b="0" i="0" u="none" strike="noStrike" kern="1200" cap="none" spc="0" normalizeH="0" baseline="0" noProof="0">
                <a:ln>
                  <a:noFill/>
                </a:ln>
                <a:effectLst/>
                <a:uLnTx/>
                <a:uFillTx/>
                <a:latin typeface="Segoe UI"/>
                <a:cs typeface="Segoe UI" pitchFamily="34" charset="0"/>
              </a:rPr>
            </a:br>
            <a:r>
              <a:rPr kumimoji="0" lang="en-US" sz="1600" b="0" i="0" u="none" strike="noStrike" kern="1200" cap="none" spc="0" normalizeH="0" baseline="0" noProof="0">
                <a:ln>
                  <a:noFill/>
                </a:ln>
                <a:effectLst/>
                <a:uLnTx/>
                <a:uFillTx/>
                <a:latin typeface="Segoe UI"/>
                <a:cs typeface="Segoe UI" pitchFamily="34" charset="0"/>
                <a:hlinkClick r:id="rId3"/>
              </a:rPr>
              <a:t>https://aka.ms/rai-hub/dashboard-workshop</a:t>
            </a:r>
            <a:r>
              <a:rPr kumimoji="0" lang="en-US" sz="1600" b="0" i="0" u="none" strike="noStrike" kern="1200" cap="none" spc="0" normalizeH="0" baseline="0" noProof="0">
                <a:ln>
                  <a:noFill/>
                </a:ln>
                <a:effectLst/>
                <a:uLnTx/>
                <a:uFillTx/>
                <a:latin typeface="Segoe UI"/>
                <a:cs typeface="Segoe UI" pitchFamily="34" charset="0"/>
              </a:rPr>
              <a:t> </a:t>
            </a:r>
            <a:br>
              <a:rPr kumimoji="0" lang="en-US" sz="1600" b="0" i="0" u="none" strike="noStrike" kern="1200" cap="none" spc="0" normalizeH="0" baseline="0" noProof="0">
                <a:ln>
                  <a:noFill/>
                </a:ln>
                <a:effectLst/>
                <a:uLnTx/>
                <a:uFillTx/>
                <a:latin typeface="Segoe UI"/>
                <a:cs typeface="Segoe UI" pitchFamily="34" charset="0"/>
              </a:rPr>
            </a:br>
            <a:endParaRPr kumimoji="0" lang="en-US" sz="1600" b="0" i="0" u="none" strike="noStrike" kern="1200" cap="none" spc="0" normalizeH="0" baseline="0" noProof="0">
              <a:ln>
                <a:noFill/>
              </a:ln>
              <a:effectLst/>
              <a:uLnTx/>
              <a:uFillTx/>
              <a:latin typeface="Segoe UI"/>
              <a:cs typeface="Segoe UI" pitchFamily="34" charset="0"/>
            </a:endParaRPr>
          </a:p>
        </p:txBody>
      </p:sp>
      <p:sp>
        <p:nvSpPr>
          <p:cNvPr id="6" name="Title 5">
            <a:extLst>
              <a:ext uri="{FF2B5EF4-FFF2-40B4-BE49-F238E27FC236}">
                <a16:creationId xmlns:a16="http://schemas.microsoft.com/office/drawing/2014/main" id="{2EED816E-AE3B-575E-8C36-5477024461A2}"/>
              </a:ext>
            </a:extLst>
          </p:cNvPr>
          <p:cNvSpPr>
            <a:spLocks noGrp="1"/>
          </p:cNvSpPr>
          <p:nvPr>
            <p:ph type="title"/>
          </p:nvPr>
        </p:nvSpPr>
        <p:spPr>
          <a:xfrm>
            <a:off x="584200" y="2425780"/>
            <a:ext cx="7112000" cy="1107996"/>
          </a:xfrm>
        </p:spPr>
        <p:txBody>
          <a:bodyPr/>
          <a:lstStyle/>
          <a:p>
            <a:r>
              <a:rPr lang="en-US"/>
              <a:t>Train a model and debug it with Responsible AI Dashboard</a:t>
            </a:r>
          </a:p>
        </p:txBody>
      </p:sp>
      <p:sp>
        <p:nvSpPr>
          <p:cNvPr id="9" name="Title">
            <a:extLst>
              <a:ext uri="{FF2B5EF4-FFF2-40B4-BE49-F238E27FC236}">
                <a16:creationId xmlns:a16="http://schemas.microsoft.com/office/drawing/2014/main" id="{898A8B3C-D089-89D7-2BD8-650E0EF657B9}"/>
              </a:ext>
            </a:extLst>
          </p:cNvPr>
          <p:cNvSpPr txBox="1">
            <a:spLocks/>
          </p:cNvSpPr>
          <p:nvPr/>
        </p:nvSpPr>
        <p:spPr>
          <a:xfrm>
            <a:off x="584196" y="2142685"/>
            <a:ext cx="6045200" cy="27699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0078D4"/>
                </a:solidFill>
                <a:effectLst/>
                <a:latin typeface="+mj-lt"/>
                <a:ea typeface="+mn-ea"/>
                <a:cs typeface="Segoe UI" pitchFamily="34" charset="0"/>
              </a:defRPr>
            </a:lvl1pPr>
          </a:lstStyle>
          <a:p>
            <a:r>
              <a:rPr lang="en-US" sz="1800" b="1">
                <a:solidFill>
                  <a:srgbClr val="7030A0"/>
                </a:solidFill>
                <a:latin typeface="-apple-system"/>
              </a:rPr>
              <a:t>Microsoft Learn Module </a:t>
            </a:r>
          </a:p>
        </p:txBody>
      </p:sp>
      <p:pic>
        <p:nvPicPr>
          <p:cNvPr id="10" name="Picture 2">
            <a:extLst>
              <a:ext uri="{FF2B5EF4-FFF2-40B4-BE49-F238E27FC236}">
                <a16:creationId xmlns:a16="http://schemas.microsoft.com/office/drawing/2014/main" id="{8680C189-92A1-BC26-51C3-23248D7FA25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154000"/>
                    </a14:imgEffect>
                  </a14:imgLayer>
                </a14:imgProps>
              </a:ext>
              <a:ext uri="{28A0092B-C50C-407E-A947-70E740481C1C}">
                <a14:useLocalDpi xmlns:a14="http://schemas.microsoft.com/office/drawing/2010/main" val="0"/>
              </a:ext>
            </a:extLst>
          </a:blip>
          <a:srcRect/>
          <a:stretch/>
        </p:blipFill>
        <p:spPr bwMode="auto">
          <a:xfrm>
            <a:off x="6832406" y="5104781"/>
            <a:ext cx="1328370" cy="1328370"/>
          </a:xfrm>
          <a:prstGeom prst="ellipse">
            <a:avLst/>
          </a:prstGeom>
          <a:noFill/>
          <a:ln w="57150">
            <a:solidFill>
              <a:schemeClr val="bg1"/>
            </a:solidFill>
          </a:ln>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sp>
        <p:nvSpPr>
          <p:cNvPr id="11" name="Text Placeholder 4">
            <a:extLst>
              <a:ext uri="{FF2B5EF4-FFF2-40B4-BE49-F238E27FC236}">
                <a16:creationId xmlns:a16="http://schemas.microsoft.com/office/drawing/2014/main" id="{7538EECA-DF6F-6BE8-A86B-39E3694F71C3}"/>
              </a:ext>
            </a:extLst>
          </p:cNvPr>
          <p:cNvSpPr txBox="1">
            <a:spLocks/>
          </p:cNvSpPr>
          <p:nvPr/>
        </p:nvSpPr>
        <p:spPr>
          <a:xfrm>
            <a:off x="8469310" y="5189312"/>
            <a:ext cx="3541714"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b="1" dirty="0">
                <a:solidFill>
                  <a:srgbClr val="FFFFFF"/>
                </a:solidFill>
              </a:rPr>
              <a:t>Nitya Narasimhan, PhD</a:t>
            </a:r>
            <a:endParaRPr kumimoji="0" lang="en-US" sz="2200" b="1" i="0" u="none" strike="noStrike" kern="1200" cap="none" spc="0" normalizeH="0" baseline="0" noProof="0" dirty="0">
              <a:ln>
                <a:noFill/>
              </a:ln>
              <a:solidFill>
                <a:srgbClr val="FFFFFF"/>
              </a:solidFill>
              <a:effectLst/>
              <a:uLnTx/>
              <a:uFillTx/>
              <a:latin typeface="Segoe UI"/>
              <a:cs typeface="Segoe UI" pitchFamily="34" charset="0"/>
            </a:endParaRPr>
          </a:p>
        </p:txBody>
      </p:sp>
      <p:sp>
        <p:nvSpPr>
          <p:cNvPr id="12" name="Text Placeholder 4">
            <a:extLst>
              <a:ext uri="{FF2B5EF4-FFF2-40B4-BE49-F238E27FC236}">
                <a16:creationId xmlns:a16="http://schemas.microsoft.com/office/drawing/2014/main" id="{CE8A76E5-BFFE-9879-29A4-D0B4E5804C31}"/>
              </a:ext>
            </a:extLst>
          </p:cNvPr>
          <p:cNvSpPr txBox="1">
            <a:spLocks/>
          </p:cNvSpPr>
          <p:nvPr/>
        </p:nvSpPr>
        <p:spPr>
          <a:xfrm>
            <a:off x="8469310" y="5585936"/>
            <a:ext cx="3636965" cy="984885"/>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600" dirty="0">
                <a:solidFill>
                  <a:srgbClr val="FFFFFF"/>
                </a:solidFill>
                <a:cs typeface="Segoe UI"/>
              </a:rPr>
              <a:t>Senior AI Advocate</a:t>
            </a:r>
          </a:p>
          <a:p>
            <a:pPr lvl="0">
              <a:defRPr/>
            </a:pPr>
            <a:r>
              <a:rPr kumimoji="0" lang="en-US" sz="1600" b="0" i="0" u="none" strike="noStrike" kern="1200" cap="none" spc="0" normalizeH="0" baseline="0" noProof="0" dirty="0">
                <a:ln>
                  <a:noFill/>
                </a:ln>
                <a:solidFill>
                  <a:srgbClr val="FFFFFF"/>
                </a:solidFill>
                <a:effectLst/>
                <a:uLnTx/>
                <a:uFillTx/>
                <a:latin typeface="Segoe UI"/>
                <a:cs typeface="Segoe UI"/>
              </a:rPr>
              <a:t>Microsoft</a:t>
            </a:r>
            <a:br>
              <a:rPr kumimoji="0" lang="en-US" sz="1600" b="0" i="0" u="none" strike="noStrike" kern="1200" cap="none" spc="0" normalizeH="0" baseline="0" noProof="0" dirty="0">
                <a:ln>
                  <a:noFill/>
                </a:ln>
                <a:solidFill>
                  <a:srgbClr val="FFFFFF"/>
                </a:solidFill>
                <a:effectLst/>
                <a:uLnTx/>
                <a:uFillTx/>
                <a:latin typeface="Segoe UI"/>
                <a:cs typeface="Segoe UI"/>
              </a:rPr>
            </a:br>
            <a:endParaRPr kumimoji="0" lang="en-US" sz="1600" b="0" i="0" u="none" strike="noStrike" kern="1200" cap="none" spc="0" normalizeH="0" baseline="0" noProof="0" dirty="0">
              <a:ln>
                <a:noFill/>
              </a:ln>
              <a:solidFill>
                <a:srgbClr val="FFFFFF"/>
              </a:solidFill>
              <a:effectLst/>
              <a:uLnTx/>
              <a:uFillTx/>
              <a:latin typeface="Segoe UI"/>
              <a:cs typeface="Segoe UI"/>
            </a:endParaRPr>
          </a:p>
          <a:p>
            <a:pPr lvl="0">
              <a:defRPr/>
            </a:pPr>
            <a:r>
              <a:rPr lang="en-US" sz="1600" dirty="0">
                <a:solidFill>
                  <a:srgbClr val="FFFFFF"/>
                </a:solidFill>
                <a:latin typeface="Segoe UI"/>
                <a:cs typeface="Segoe UI"/>
              </a:rPr>
              <a:t>@nitya  |  https://</a:t>
            </a:r>
            <a:r>
              <a:rPr lang="en-US" sz="1600" dirty="0" err="1">
                <a:solidFill>
                  <a:srgbClr val="FFFFFF"/>
                </a:solidFill>
                <a:latin typeface="Segoe UI"/>
                <a:cs typeface="Segoe UI"/>
              </a:rPr>
              <a:t>linkedin.com</a:t>
            </a:r>
            <a:r>
              <a:rPr lang="en-US" sz="1600" dirty="0">
                <a:solidFill>
                  <a:srgbClr val="FFFFFF"/>
                </a:solidFill>
                <a:latin typeface="Segoe UI"/>
                <a:cs typeface="Segoe UI"/>
              </a:rPr>
              <a:t>/in/</a:t>
            </a:r>
            <a:r>
              <a:rPr lang="en-US" sz="1600" dirty="0" err="1">
                <a:solidFill>
                  <a:srgbClr val="FFFFFF"/>
                </a:solidFill>
                <a:latin typeface="Segoe UI"/>
                <a:cs typeface="Segoe UI"/>
              </a:rPr>
              <a:t>nityan</a:t>
            </a:r>
            <a:endParaRPr kumimoji="0" lang="hy-AM" sz="1600" b="0" i="0" u="none" strike="noStrike" kern="1200" cap="none" spc="0" normalizeH="0" baseline="0" noProof="0" dirty="0">
              <a:ln>
                <a:noFill/>
              </a:ln>
              <a:solidFill>
                <a:srgbClr val="FFFFFF"/>
              </a:solidFill>
              <a:effectLst/>
              <a:uLnTx/>
              <a:uFillTx/>
              <a:latin typeface="Segoe UI"/>
              <a:cs typeface="Segoe UI"/>
            </a:endParaRPr>
          </a:p>
        </p:txBody>
      </p:sp>
      <p:sp>
        <p:nvSpPr>
          <p:cNvPr id="13" name="Text Placeholder 13">
            <a:extLst>
              <a:ext uri="{FF2B5EF4-FFF2-40B4-BE49-F238E27FC236}">
                <a16:creationId xmlns:a16="http://schemas.microsoft.com/office/drawing/2014/main" id="{B1660F67-56FA-EBB3-2D8A-2741782F0178}"/>
              </a:ext>
            </a:extLst>
          </p:cNvPr>
          <p:cNvSpPr txBox="1">
            <a:spLocks/>
          </p:cNvSpPr>
          <p:nvPr/>
        </p:nvSpPr>
        <p:spPr>
          <a:xfrm>
            <a:off x="584197" y="5768966"/>
            <a:ext cx="5939671"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sz="1600">
                <a:latin typeface="Segoe UI"/>
              </a:rPr>
              <a:t>Responsible AI Collection (Resources)</a:t>
            </a:r>
            <a:br>
              <a:rPr lang="en-US" sz="1600">
                <a:latin typeface="Segoe UI"/>
              </a:rPr>
            </a:br>
            <a:r>
              <a:rPr kumimoji="0" lang="en-US" sz="1600" b="0" i="0" u="none" strike="noStrike" kern="1200" cap="none" spc="0" normalizeH="0" baseline="0" noProof="0">
                <a:ln>
                  <a:noFill/>
                </a:ln>
                <a:effectLst/>
                <a:uLnTx/>
                <a:uFillTx/>
                <a:latin typeface="Segoe UI"/>
                <a:cs typeface="Segoe UI" pitchFamily="34" charset="0"/>
                <a:hlinkClick r:id="rId6"/>
              </a:rPr>
              <a:t>https://aka.ms/rai-hub/collection</a:t>
            </a:r>
            <a:r>
              <a:rPr kumimoji="0" lang="en-US" sz="1600" b="0" i="0" u="none" strike="noStrike" kern="1200" cap="none" spc="0" normalizeH="0" baseline="0" noProof="0">
                <a:ln>
                  <a:noFill/>
                </a:ln>
                <a:effectLst/>
                <a:uLnTx/>
                <a:uFillTx/>
                <a:latin typeface="Segoe UI"/>
                <a:cs typeface="Segoe UI" pitchFamily="34" charset="0"/>
              </a:rPr>
              <a:t> </a:t>
            </a:r>
            <a:br>
              <a:rPr kumimoji="0" lang="en-US" sz="1600" b="0" i="0" u="none" strike="noStrike" kern="1200" cap="none" spc="0" normalizeH="0" baseline="0" noProof="0">
                <a:ln>
                  <a:noFill/>
                </a:ln>
                <a:effectLst/>
                <a:uLnTx/>
                <a:uFillTx/>
                <a:latin typeface="Segoe UI"/>
                <a:cs typeface="Segoe UI" pitchFamily="34" charset="0"/>
              </a:rPr>
            </a:br>
            <a:endParaRPr kumimoji="0" lang="en-US" sz="1600" b="0" i="0" u="none" strike="noStrike" kern="1200" cap="none" spc="0" normalizeH="0" baseline="0" noProof="0">
              <a:ln>
                <a:noFill/>
              </a:ln>
              <a:effectLst/>
              <a:uLnTx/>
              <a:uFillTx/>
              <a:latin typeface="Segoe UI"/>
              <a:cs typeface="Segoe UI" pitchFamily="34" charset="0"/>
            </a:endParaRPr>
          </a:p>
        </p:txBody>
      </p:sp>
    </p:spTree>
    <p:extLst>
      <p:ext uri="{BB962C8B-B14F-4D97-AF65-F5344CB8AC3E}">
        <p14:creationId xmlns:p14="http://schemas.microsoft.com/office/powerpoint/2010/main" val="191785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AF03B-2E38-5DE2-8E13-9F5A71E31CF2}"/>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4A116B4F-CD60-2191-773E-C141C335A7A3}"/>
              </a:ext>
            </a:extLst>
          </p:cNvPr>
          <p:cNvSpPr>
            <a:spLocks noGrp="1"/>
          </p:cNvSpPr>
          <p:nvPr>
            <p:ph type="title" hasCustomPrompt="1"/>
          </p:nvPr>
        </p:nvSpPr>
        <p:spPr>
          <a:xfrm>
            <a:off x="588263" y="457200"/>
            <a:ext cx="11018520" cy="548640"/>
          </a:xfrm>
        </p:spPr>
        <p:txBody>
          <a:bodyPr/>
          <a:lstStyle>
            <a:lvl1pPr>
              <a:lnSpc>
                <a:spcPct val="100000"/>
              </a:lnSpc>
              <a:defRPr sz="3600">
                <a:solidFill>
                  <a:srgbClr val="2A446F"/>
                </a:solidFill>
              </a:defRPr>
            </a:lvl1pPr>
          </a:lstStyle>
          <a:p>
            <a:r>
              <a:rPr lang="en-US"/>
              <a:t>Lab Exercise: What We Will Do Today</a:t>
            </a:r>
          </a:p>
        </p:txBody>
      </p:sp>
      <p:pic>
        <p:nvPicPr>
          <p:cNvPr id="12" name="Graphic 11" descr="Blueprint with solid fill">
            <a:extLst>
              <a:ext uri="{FF2B5EF4-FFF2-40B4-BE49-F238E27FC236}">
                <a16:creationId xmlns:a16="http://schemas.microsoft.com/office/drawing/2014/main" id="{73794433-58EB-CE73-A1EE-7995FCF5A5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70764" y="3286209"/>
            <a:ext cx="1511521" cy="1511521"/>
          </a:xfrm>
          <a:prstGeom prst="rect">
            <a:avLst/>
          </a:prstGeom>
        </p:spPr>
      </p:pic>
      <p:pic>
        <p:nvPicPr>
          <p:cNvPr id="15" name="Graphic 14" descr="Folder Search with solid fill">
            <a:extLst>
              <a:ext uri="{FF2B5EF4-FFF2-40B4-BE49-F238E27FC236}">
                <a16:creationId xmlns:a16="http://schemas.microsoft.com/office/drawing/2014/main" id="{25D61A89-82A0-1AA4-886F-AC04081CF1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88263" y="1664224"/>
            <a:ext cx="1728892" cy="1728892"/>
          </a:xfrm>
          <a:prstGeom prst="rect">
            <a:avLst/>
          </a:prstGeom>
        </p:spPr>
      </p:pic>
      <p:pic>
        <p:nvPicPr>
          <p:cNvPr id="18" name="Graphic 17" descr="Pandemic exponential curve bar graph with solid fill">
            <a:extLst>
              <a:ext uri="{FF2B5EF4-FFF2-40B4-BE49-F238E27FC236}">
                <a16:creationId xmlns:a16="http://schemas.microsoft.com/office/drawing/2014/main" id="{969FCA2D-A207-6800-F7F0-FED5E78409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23045" y="1881595"/>
            <a:ext cx="1511521" cy="1511521"/>
          </a:xfrm>
          <a:prstGeom prst="rect">
            <a:avLst/>
          </a:prstGeom>
        </p:spPr>
      </p:pic>
      <p:sp>
        <p:nvSpPr>
          <p:cNvPr id="20" name="TextBox 19">
            <a:extLst>
              <a:ext uri="{FF2B5EF4-FFF2-40B4-BE49-F238E27FC236}">
                <a16:creationId xmlns:a16="http://schemas.microsoft.com/office/drawing/2014/main" id="{DB636F91-41C4-9085-894C-E2CE02DA0614}"/>
              </a:ext>
            </a:extLst>
          </p:cNvPr>
          <p:cNvSpPr txBox="1"/>
          <p:nvPr/>
        </p:nvSpPr>
        <p:spPr>
          <a:xfrm>
            <a:off x="2460694" y="3520301"/>
            <a:ext cx="2720906" cy="923330"/>
          </a:xfrm>
          <a:prstGeom prst="rect">
            <a:avLst/>
          </a:prstGeom>
          <a:noFill/>
        </p:spPr>
        <p:txBody>
          <a:bodyPr wrap="square">
            <a:spAutoFit/>
          </a:bodyPr>
          <a:lstStyle/>
          <a:p>
            <a:r>
              <a:rPr lang="en-US">
                <a:solidFill>
                  <a:schemeClr val="bg1">
                    <a:lumMod val="50000"/>
                  </a:schemeClr>
                </a:solidFill>
                <a:latin typeface="Segoe UI" panose="020B0502040204020203" pitchFamily="34" charset="0"/>
              </a:rPr>
              <a:t>Create AML Workspace &amp; register model in </a:t>
            </a:r>
            <a:r>
              <a:rPr lang="en-US" b="1">
                <a:solidFill>
                  <a:schemeClr val="bg1">
                    <a:lumMod val="50000"/>
                  </a:schemeClr>
                </a:solidFill>
                <a:latin typeface="Segoe UI" panose="020B0502040204020203" pitchFamily="34" charset="0"/>
              </a:rPr>
              <a:t>Azure ML Studio </a:t>
            </a:r>
            <a:r>
              <a:rPr lang="en-US">
                <a:solidFill>
                  <a:schemeClr val="bg1">
                    <a:lumMod val="50000"/>
                  </a:schemeClr>
                </a:solidFill>
                <a:latin typeface="Segoe UI" panose="020B0502040204020203" pitchFamily="34" charset="0"/>
              </a:rPr>
              <a:t>for use</a:t>
            </a:r>
          </a:p>
        </p:txBody>
      </p:sp>
      <p:pic>
        <p:nvPicPr>
          <p:cNvPr id="26" name="Graphic 25" descr="Illustrator with solid fill">
            <a:extLst>
              <a:ext uri="{FF2B5EF4-FFF2-40B4-BE49-F238E27FC236}">
                <a16:creationId xmlns:a16="http://schemas.microsoft.com/office/drawing/2014/main" id="{E4887B49-57D9-F6F6-AADC-7F26BD5FB68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1566" y="3230827"/>
            <a:ext cx="1622286" cy="1622286"/>
          </a:xfrm>
          <a:prstGeom prst="rect">
            <a:avLst/>
          </a:prstGeom>
        </p:spPr>
      </p:pic>
      <p:sp>
        <p:nvSpPr>
          <p:cNvPr id="29" name="TextBox 28">
            <a:extLst>
              <a:ext uri="{FF2B5EF4-FFF2-40B4-BE49-F238E27FC236}">
                <a16:creationId xmlns:a16="http://schemas.microsoft.com/office/drawing/2014/main" id="{3D33D045-3DBF-7F3B-2924-FC08F865BF79}"/>
              </a:ext>
            </a:extLst>
          </p:cNvPr>
          <p:cNvSpPr txBox="1"/>
          <p:nvPr/>
        </p:nvSpPr>
        <p:spPr>
          <a:xfrm>
            <a:off x="770769" y="1326835"/>
            <a:ext cx="1492012" cy="307777"/>
          </a:xfrm>
          <a:prstGeom prst="rect">
            <a:avLst/>
          </a:prstGeom>
          <a:solidFill>
            <a:schemeClr val="bg1">
              <a:lumMod val="50000"/>
            </a:schemeClr>
          </a:solidFill>
        </p:spPr>
        <p:txBody>
          <a:bodyPr wrap="none" lIns="0" tIns="0" rIns="0" bIns="0" rtlCol="0">
            <a:spAutoFit/>
          </a:bodyPr>
          <a:lstStyle/>
          <a:p>
            <a:pPr algn="l"/>
            <a:r>
              <a:rPr lang="en-US" sz="2000">
                <a:solidFill>
                  <a:schemeClr val="bg1"/>
                </a:solidFill>
              </a:rPr>
              <a:t> Notebook 1 </a:t>
            </a:r>
          </a:p>
        </p:txBody>
      </p:sp>
      <p:sp>
        <p:nvSpPr>
          <p:cNvPr id="30" name="TextBox 29">
            <a:extLst>
              <a:ext uri="{FF2B5EF4-FFF2-40B4-BE49-F238E27FC236}">
                <a16:creationId xmlns:a16="http://schemas.microsoft.com/office/drawing/2014/main" id="{702356EE-2F83-2902-3856-F729B1FF7CD9}"/>
              </a:ext>
            </a:extLst>
          </p:cNvPr>
          <p:cNvSpPr txBox="1"/>
          <p:nvPr/>
        </p:nvSpPr>
        <p:spPr>
          <a:xfrm>
            <a:off x="6548993" y="1251278"/>
            <a:ext cx="1492012" cy="307777"/>
          </a:xfrm>
          <a:prstGeom prst="rect">
            <a:avLst/>
          </a:prstGeom>
          <a:solidFill>
            <a:schemeClr val="accent3"/>
          </a:solidFill>
        </p:spPr>
        <p:txBody>
          <a:bodyPr wrap="none" lIns="0" tIns="0" rIns="0" bIns="0" rtlCol="0">
            <a:spAutoFit/>
          </a:bodyPr>
          <a:lstStyle/>
          <a:p>
            <a:pPr algn="l"/>
            <a:r>
              <a:rPr lang="en-US" sz="2000">
                <a:solidFill>
                  <a:schemeClr val="bg1"/>
                </a:solidFill>
              </a:rPr>
              <a:t> Notebook 2 </a:t>
            </a:r>
          </a:p>
        </p:txBody>
      </p:sp>
      <p:sp>
        <p:nvSpPr>
          <p:cNvPr id="31" name="Rectangle 30">
            <a:extLst>
              <a:ext uri="{FF2B5EF4-FFF2-40B4-BE49-F238E27FC236}">
                <a16:creationId xmlns:a16="http://schemas.microsoft.com/office/drawing/2014/main" id="{ED21046C-47C4-622B-1497-CC799E116D3F}"/>
              </a:ext>
            </a:extLst>
          </p:cNvPr>
          <p:cNvSpPr/>
          <p:nvPr/>
        </p:nvSpPr>
        <p:spPr bwMode="auto">
          <a:xfrm>
            <a:off x="5867400" y="1251278"/>
            <a:ext cx="71203" cy="499712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Subtitle">
            <a:extLst>
              <a:ext uri="{FF2B5EF4-FFF2-40B4-BE49-F238E27FC236}">
                <a16:creationId xmlns:a16="http://schemas.microsoft.com/office/drawing/2014/main" id="{E287364D-0D92-D227-AF72-87ACC0FDCFC1}"/>
              </a:ext>
            </a:extLst>
          </p:cNvPr>
          <p:cNvSpPr>
            <a:spLocks noGrp="1"/>
          </p:cNvSpPr>
          <p:nvPr>
            <p:ph sz="quarter" idx="10" hasCustomPrompt="1"/>
          </p:nvPr>
        </p:nvSpPr>
        <p:spPr>
          <a:xfrm>
            <a:off x="641566" y="5417846"/>
            <a:ext cx="5142612" cy="830997"/>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lang="en-US" sz="1800">
                <a:solidFill>
                  <a:schemeClr val="bg1">
                    <a:lumMod val="50000"/>
                  </a:schemeClr>
                </a:solidFill>
              </a:rPr>
              <a:t>We’ll use a dataset of diabetes patient records to </a:t>
            </a:r>
            <a:r>
              <a:rPr lang="en-US" sz="1800" b="1">
                <a:solidFill>
                  <a:schemeClr val="bg1">
                    <a:lumMod val="50000"/>
                  </a:schemeClr>
                </a:solidFill>
              </a:rPr>
              <a:t>build &amp; register a model </a:t>
            </a:r>
            <a:r>
              <a:rPr lang="en-US" sz="1800">
                <a:solidFill>
                  <a:schemeClr val="bg1">
                    <a:lumMod val="50000"/>
                  </a:schemeClr>
                </a:solidFill>
              </a:rPr>
              <a:t>that predicts if a patient will be readmitted within 30 days of discharge.</a:t>
            </a:r>
            <a:endParaRPr sz="1800">
              <a:solidFill>
                <a:schemeClr val="bg1">
                  <a:lumMod val="50000"/>
                </a:schemeClr>
              </a:solidFill>
            </a:endParaRPr>
          </a:p>
        </p:txBody>
      </p:sp>
      <p:sp>
        <p:nvSpPr>
          <p:cNvPr id="6" name="TextBox 5">
            <a:extLst>
              <a:ext uri="{FF2B5EF4-FFF2-40B4-BE49-F238E27FC236}">
                <a16:creationId xmlns:a16="http://schemas.microsoft.com/office/drawing/2014/main" id="{C6EEA5E0-60A7-F75D-96E6-17A7C8BA1F0D}"/>
              </a:ext>
            </a:extLst>
          </p:cNvPr>
          <p:cNvSpPr txBox="1"/>
          <p:nvPr/>
        </p:nvSpPr>
        <p:spPr>
          <a:xfrm>
            <a:off x="2460694" y="2032238"/>
            <a:ext cx="2491591" cy="923330"/>
          </a:xfrm>
          <a:prstGeom prst="rect">
            <a:avLst/>
          </a:prstGeom>
          <a:noFill/>
        </p:spPr>
        <p:txBody>
          <a:bodyPr wrap="square">
            <a:spAutoFit/>
          </a:bodyPr>
          <a:lstStyle/>
          <a:p>
            <a:r>
              <a:rPr lang="en-US">
                <a:solidFill>
                  <a:schemeClr val="bg1">
                    <a:lumMod val="50000"/>
                  </a:schemeClr>
                </a:solidFill>
                <a:latin typeface="Segoe UI" panose="020B0502040204020203" pitchFamily="34" charset="0"/>
              </a:rPr>
              <a:t>Build &amp; Train an ML Model for the </a:t>
            </a:r>
            <a:r>
              <a:rPr lang="en-US" b="1">
                <a:solidFill>
                  <a:schemeClr val="bg1">
                    <a:lumMod val="50000"/>
                  </a:schemeClr>
                </a:solidFill>
                <a:latin typeface="Segoe UI" panose="020B0502040204020203" pitchFamily="34" charset="0"/>
              </a:rPr>
              <a:t>UCI Diabetes Dataset</a:t>
            </a:r>
          </a:p>
        </p:txBody>
      </p:sp>
      <p:sp>
        <p:nvSpPr>
          <p:cNvPr id="7" name="TextBox 6">
            <a:extLst>
              <a:ext uri="{FF2B5EF4-FFF2-40B4-BE49-F238E27FC236}">
                <a16:creationId xmlns:a16="http://schemas.microsoft.com/office/drawing/2014/main" id="{886833D7-0380-5F3B-1C8B-C895C4543F74}"/>
              </a:ext>
            </a:extLst>
          </p:cNvPr>
          <p:cNvSpPr txBox="1"/>
          <p:nvPr/>
        </p:nvSpPr>
        <p:spPr>
          <a:xfrm>
            <a:off x="8247374" y="3580304"/>
            <a:ext cx="3303060" cy="923330"/>
          </a:xfrm>
          <a:prstGeom prst="rect">
            <a:avLst/>
          </a:prstGeom>
          <a:noFill/>
        </p:spPr>
        <p:txBody>
          <a:bodyPr wrap="square">
            <a:spAutoFit/>
          </a:bodyPr>
          <a:lstStyle/>
          <a:p>
            <a:r>
              <a:rPr lang="en-US">
                <a:solidFill>
                  <a:prstClr val="black"/>
                </a:solidFill>
                <a:latin typeface="Segoe UI" panose="020B0502040204020203" pitchFamily="34" charset="0"/>
              </a:rPr>
              <a:t>Use the dashboard to </a:t>
            </a:r>
            <a:r>
              <a:rPr lang="en-US" b="1">
                <a:solidFill>
                  <a:prstClr val="black"/>
                </a:solidFill>
                <a:latin typeface="Segoe UI" panose="020B0502040204020203" pitchFamily="34" charset="0"/>
              </a:rPr>
              <a:t>debug the model</a:t>
            </a:r>
            <a:r>
              <a:rPr lang="en-US">
                <a:solidFill>
                  <a:prstClr val="black"/>
                </a:solidFill>
                <a:latin typeface="Segoe UI" panose="020B0502040204020203" pitchFamily="34" charset="0"/>
              </a:rPr>
              <a:t> using various tools, in an intuitive workflow.</a:t>
            </a:r>
          </a:p>
        </p:txBody>
      </p:sp>
      <p:sp>
        <p:nvSpPr>
          <p:cNvPr id="8" name="TextBox 7">
            <a:extLst>
              <a:ext uri="{FF2B5EF4-FFF2-40B4-BE49-F238E27FC236}">
                <a16:creationId xmlns:a16="http://schemas.microsoft.com/office/drawing/2014/main" id="{C3FAFCC5-49AE-0534-CED5-5AB962E76978}"/>
              </a:ext>
            </a:extLst>
          </p:cNvPr>
          <p:cNvSpPr txBox="1"/>
          <p:nvPr/>
        </p:nvSpPr>
        <p:spPr>
          <a:xfrm>
            <a:off x="8217457" y="2067005"/>
            <a:ext cx="3362894" cy="923330"/>
          </a:xfrm>
          <a:prstGeom prst="rect">
            <a:avLst/>
          </a:prstGeom>
          <a:noFill/>
        </p:spPr>
        <p:txBody>
          <a:bodyPr wrap="square">
            <a:spAutoFit/>
          </a:bodyPr>
          <a:lstStyle/>
          <a:p>
            <a:r>
              <a:rPr lang="en-US">
                <a:solidFill>
                  <a:prstClr val="black"/>
                </a:solidFill>
                <a:latin typeface="Segoe UI" panose="020B0502040204020203" pitchFamily="34" charset="0"/>
              </a:rPr>
              <a:t>Create a </a:t>
            </a:r>
            <a:r>
              <a:rPr lang="en-US" b="1">
                <a:solidFill>
                  <a:prstClr val="black"/>
                </a:solidFill>
                <a:latin typeface="Segoe UI" panose="020B0502040204020203" pitchFamily="34" charset="0"/>
              </a:rPr>
              <a:t>Responsible AI Dashboard</a:t>
            </a:r>
            <a:r>
              <a:rPr lang="en-US">
                <a:solidFill>
                  <a:prstClr val="black"/>
                </a:solidFill>
                <a:latin typeface="Segoe UI" panose="020B0502040204020203" pitchFamily="34" charset="0"/>
              </a:rPr>
              <a:t> with specific components, for the model.</a:t>
            </a:r>
            <a:endParaRPr lang="en-US">
              <a:solidFill>
                <a:prstClr val="black"/>
              </a:solidFill>
              <a:latin typeface="Calibri" panose="020F0502020204030204"/>
            </a:endParaRPr>
          </a:p>
        </p:txBody>
      </p:sp>
      <p:sp>
        <p:nvSpPr>
          <p:cNvPr id="9" name="Subtitle">
            <a:extLst>
              <a:ext uri="{FF2B5EF4-FFF2-40B4-BE49-F238E27FC236}">
                <a16:creationId xmlns:a16="http://schemas.microsoft.com/office/drawing/2014/main" id="{85E5C373-CF84-3AA4-10B8-76A813FF19A8}"/>
              </a:ext>
            </a:extLst>
          </p:cNvPr>
          <p:cNvSpPr txBox="1">
            <a:spLocks/>
          </p:cNvSpPr>
          <p:nvPr/>
        </p:nvSpPr>
        <p:spPr>
          <a:xfrm>
            <a:off x="6407822" y="5368107"/>
            <a:ext cx="5142612"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t>We’ll </a:t>
            </a:r>
            <a:r>
              <a:rPr lang="en-US" sz="1800" b="1">
                <a:solidFill>
                  <a:schemeClr val="accent3"/>
                </a:solidFill>
              </a:rPr>
              <a:t>assess model for responsible AI</a:t>
            </a:r>
            <a:r>
              <a:rPr lang="en-US" sz="1800"/>
              <a:t> practices by using the error analysis, model overview, data analysis &amp; feature analysis components for insights</a:t>
            </a:r>
          </a:p>
        </p:txBody>
      </p:sp>
      <p:sp>
        <p:nvSpPr>
          <p:cNvPr id="3" name="TextBox 2">
            <a:extLst>
              <a:ext uri="{FF2B5EF4-FFF2-40B4-BE49-F238E27FC236}">
                <a16:creationId xmlns:a16="http://schemas.microsoft.com/office/drawing/2014/main" id="{06649FF3-8CE2-D267-C27C-BC477C4D9D74}"/>
              </a:ext>
            </a:extLst>
          </p:cNvPr>
          <p:cNvSpPr txBox="1"/>
          <p:nvPr/>
        </p:nvSpPr>
        <p:spPr>
          <a:xfrm>
            <a:off x="8265295" y="1144923"/>
            <a:ext cx="692497" cy="830997"/>
          </a:xfrm>
          <a:prstGeom prst="rect">
            <a:avLst/>
          </a:prstGeom>
          <a:noFill/>
        </p:spPr>
        <p:txBody>
          <a:bodyPr wrap="none" lIns="0" tIns="0" rIns="0" bIns="0" rtlCol="0">
            <a:spAutoFit/>
          </a:bodyPr>
          <a:lstStyle/>
          <a:p>
            <a:pPr algn="l"/>
            <a:r>
              <a:rPr lang="en-US" sz="5400"/>
              <a:t>🚀</a:t>
            </a:r>
          </a:p>
        </p:txBody>
      </p:sp>
    </p:spTree>
    <p:extLst>
      <p:ext uri="{BB962C8B-B14F-4D97-AF65-F5344CB8AC3E}">
        <p14:creationId xmlns:p14="http://schemas.microsoft.com/office/powerpoint/2010/main" val="223182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A8A6C-F838-5E07-0E94-2B93006D0E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3144E-74AA-53AB-88F9-E51FF3E28F12}"/>
              </a:ext>
            </a:extLst>
          </p:cNvPr>
          <p:cNvSpPr>
            <a:spLocks noGrp="1"/>
          </p:cNvSpPr>
          <p:nvPr>
            <p:ph type="title"/>
          </p:nvPr>
        </p:nvSpPr>
        <p:spPr/>
        <p:txBody>
          <a:bodyPr/>
          <a:lstStyle/>
          <a:p>
            <a:r>
              <a:rPr lang="en-US">
                <a:solidFill>
                  <a:schemeClr val="accent2"/>
                </a:solidFill>
                <a:cs typeface="Segoe UI"/>
              </a:rPr>
              <a:t>Stage 3 – </a:t>
            </a:r>
            <a:r>
              <a:rPr lang="en-US">
                <a:cs typeface="Segoe UI"/>
              </a:rPr>
              <a:t>Add Responsible AI Dashboard To Model </a:t>
            </a:r>
            <a:endParaRPr lang="en-US"/>
          </a:p>
        </p:txBody>
      </p:sp>
      <p:sp>
        <p:nvSpPr>
          <p:cNvPr id="5" name="Rectangle 4">
            <a:extLst>
              <a:ext uri="{FF2B5EF4-FFF2-40B4-BE49-F238E27FC236}">
                <a16:creationId xmlns:a16="http://schemas.microsoft.com/office/drawing/2014/main" id="{99FB584A-C2CB-743D-2959-32009A43EC41}"/>
              </a:ext>
            </a:extLst>
          </p:cNvPr>
          <p:cNvSpPr/>
          <p:nvPr/>
        </p:nvSpPr>
        <p:spPr bwMode="auto">
          <a:xfrm>
            <a:off x="9465733" y="2023533"/>
            <a:ext cx="59267" cy="39708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F0A7EDA4-637A-C371-4249-F670BCFA3ECC}"/>
              </a:ext>
            </a:extLst>
          </p:cNvPr>
          <p:cNvSpPr txBox="1"/>
          <p:nvPr/>
        </p:nvSpPr>
        <p:spPr>
          <a:xfrm>
            <a:off x="2116667" y="6223403"/>
            <a:ext cx="7349066" cy="338554"/>
          </a:xfrm>
          <a:prstGeom prst="rect">
            <a:avLst/>
          </a:prstGeom>
          <a:noFill/>
        </p:spPr>
        <p:txBody>
          <a:bodyPr wrap="square">
            <a:spAutoFit/>
          </a:bodyPr>
          <a:lstStyle/>
          <a:p>
            <a:pPr marL="228600" lvl="1" algn="r" defTabSz="932742">
              <a:spcBef>
                <a:spcPct val="20000"/>
              </a:spcBef>
              <a:spcAft>
                <a:spcPct val="0"/>
              </a:spcAft>
              <a:buSzPct val="90000"/>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lang="en-US" sz="1600" b="1">
                <a:ln w="9525" cap="flat" cmpd="sng" algn="ctr">
                  <a:noFill/>
                  <a:prstDash val="solid"/>
                  <a:round/>
                  <a:headEnd type="none" w="med" len="med"/>
                  <a:tailEnd type="none" w="med" len="med"/>
                </a:ln>
                <a:solidFill>
                  <a:schemeClr val="accent2"/>
                </a:solidFill>
                <a:sym typeface="Wingdings" charset="2"/>
              </a:rPr>
              <a:t>See Video | </a:t>
            </a:r>
            <a:r>
              <a:rPr lang="en-US" sz="1600" b="1">
                <a:solidFill>
                  <a:srgbClr val="2A446F"/>
                </a:solidFill>
                <a:cs typeface="Segoe UI"/>
              </a:rPr>
              <a:t>https://</a:t>
            </a:r>
            <a:r>
              <a:rPr lang="en-US" sz="1600" b="1" err="1">
                <a:solidFill>
                  <a:srgbClr val="2A446F"/>
                </a:solidFill>
                <a:cs typeface="Segoe UI"/>
              </a:rPr>
              <a:t>aka.ms</a:t>
            </a:r>
            <a:r>
              <a:rPr lang="en-US" sz="1600" b="1">
                <a:solidFill>
                  <a:srgbClr val="2A446F"/>
                </a:solidFill>
                <a:cs typeface="Segoe UI"/>
              </a:rPr>
              <a:t>/rai-hub/</a:t>
            </a:r>
            <a:r>
              <a:rPr lang="en-US" sz="1600" b="1" err="1">
                <a:solidFill>
                  <a:srgbClr val="2A446F"/>
                </a:solidFill>
                <a:cs typeface="Segoe UI"/>
              </a:rPr>
              <a:t>raidashboard</a:t>
            </a:r>
            <a:r>
              <a:rPr lang="en-US" sz="1600" b="1">
                <a:solidFill>
                  <a:srgbClr val="2A446F"/>
                </a:solidFill>
                <a:cs typeface="Segoe UI"/>
              </a:rPr>
              <a:t>-module-walkthrough</a:t>
            </a:r>
            <a:endParaRPr lang="en-US" sz="1600" b="1">
              <a:solidFill>
                <a:srgbClr val="2A446F"/>
              </a:solidFill>
            </a:endParaRPr>
          </a:p>
        </p:txBody>
      </p:sp>
      <p:pic>
        <p:nvPicPr>
          <p:cNvPr id="10" name="Picture 9">
            <a:extLst>
              <a:ext uri="{FF2B5EF4-FFF2-40B4-BE49-F238E27FC236}">
                <a16:creationId xmlns:a16="http://schemas.microsoft.com/office/drawing/2014/main" id="{1F6B49DF-6C18-8C56-8384-7A4FDD9D30E7}"/>
              </a:ext>
            </a:extLst>
          </p:cNvPr>
          <p:cNvPicPr>
            <a:picLocks noChangeAspect="1"/>
          </p:cNvPicPr>
          <p:nvPr/>
        </p:nvPicPr>
        <p:blipFill>
          <a:blip r:embed="rId3"/>
          <a:stretch>
            <a:fillRect/>
          </a:stretch>
        </p:blipFill>
        <p:spPr>
          <a:xfrm>
            <a:off x="9719731" y="4377556"/>
            <a:ext cx="2184401" cy="2184401"/>
          </a:xfrm>
          <a:prstGeom prst="rect">
            <a:avLst/>
          </a:prstGeom>
          <a:ln>
            <a:solidFill>
              <a:schemeClr val="tx1"/>
            </a:solidFill>
          </a:ln>
        </p:spPr>
      </p:pic>
      <p:sp>
        <p:nvSpPr>
          <p:cNvPr id="4" name="TextBox 3">
            <a:extLst>
              <a:ext uri="{FF2B5EF4-FFF2-40B4-BE49-F238E27FC236}">
                <a16:creationId xmlns:a16="http://schemas.microsoft.com/office/drawing/2014/main" id="{DB14A9B6-6486-A9A7-4A2D-17E557A1079D}"/>
              </a:ext>
            </a:extLst>
          </p:cNvPr>
          <p:cNvSpPr txBox="1"/>
          <p:nvPr/>
        </p:nvSpPr>
        <p:spPr>
          <a:xfrm>
            <a:off x="9752389" y="1376925"/>
            <a:ext cx="1492012" cy="307777"/>
          </a:xfrm>
          <a:prstGeom prst="rect">
            <a:avLst/>
          </a:prstGeom>
          <a:solidFill>
            <a:schemeClr val="accent3"/>
          </a:solidFill>
        </p:spPr>
        <p:txBody>
          <a:bodyPr wrap="none" lIns="0" tIns="0" rIns="0" bIns="0" rtlCol="0">
            <a:spAutoFit/>
          </a:bodyPr>
          <a:lstStyle/>
          <a:p>
            <a:pPr algn="l"/>
            <a:r>
              <a:rPr lang="en-US" sz="2000">
                <a:solidFill>
                  <a:schemeClr val="bg1"/>
                </a:solidFill>
              </a:rPr>
              <a:t> Notebook 2 </a:t>
            </a:r>
          </a:p>
        </p:txBody>
      </p:sp>
      <p:sp>
        <p:nvSpPr>
          <p:cNvPr id="8" name="TextBox 7">
            <a:extLst>
              <a:ext uri="{FF2B5EF4-FFF2-40B4-BE49-F238E27FC236}">
                <a16:creationId xmlns:a16="http://schemas.microsoft.com/office/drawing/2014/main" id="{592A2CF4-8938-2B72-E005-91755CBCDB9D}"/>
              </a:ext>
            </a:extLst>
          </p:cNvPr>
          <p:cNvSpPr txBox="1"/>
          <p:nvPr/>
        </p:nvSpPr>
        <p:spPr>
          <a:xfrm>
            <a:off x="9778515" y="1961701"/>
            <a:ext cx="210820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Configure </a:t>
            </a:r>
            <a:r>
              <a:rPr lang="en-US" err="1">
                <a:cs typeface="Segoe UI"/>
              </a:rPr>
              <a:t>Jupyter</a:t>
            </a:r>
            <a:r>
              <a:rPr lang="en-US">
                <a:cs typeface="Segoe UI"/>
              </a:rPr>
              <a:t> Notebook, then </a:t>
            </a:r>
            <a:r>
              <a:rPr lang="en-US" i="1">
                <a:cs typeface="Segoe UI"/>
              </a:rPr>
              <a:t>Run All</a:t>
            </a:r>
            <a:r>
              <a:rPr lang="en-US">
                <a:cs typeface="Segoe UI"/>
              </a:rPr>
              <a:t> to complete task</a:t>
            </a:r>
            <a:r>
              <a:rPr lang="en-US" i="1">
                <a:cs typeface="Segoe UI"/>
              </a:rPr>
              <a:t> </a:t>
            </a:r>
            <a:endParaRPr lang="en-US">
              <a:cs typeface="Segoe UI"/>
            </a:endParaRPr>
          </a:p>
        </p:txBody>
      </p:sp>
      <p:sp>
        <p:nvSpPr>
          <p:cNvPr id="9" name="TextBox 8">
            <a:extLst>
              <a:ext uri="{FF2B5EF4-FFF2-40B4-BE49-F238E27FC236}">
                <a16:creationId xmlns:a16="http://schemas.microsoft.com/office/drawing/2014/main" id="{2575FE55-AF9A-50CE-94F5-59A08E1F4DEA}"/>
              </a:ext>
            </a:extLst>
          </p:cNvPr>
          <p:cNvSpPr txBox="1"/>
          <p:nvPr/>
        </p:nvSpPr>
        <p:spPr>
          <a:xfrm>
            <a:off x="9817703" y="3168854"/>
            <a:ext cx="210820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Open Azure ML Studio and open the RAI Dashboard tab</a:t>
            </a:r>
          </a:p>
        </p:txBody>
      </p:sp>
      <p:pic>
        <p:nvPicPr>
          <p:cNvPr id="12" name="Picture 11" descr="A screenshot of a computer&#10;&#10;Description automatically generated">
            <a:extLst>
              <a:ext uri="{FF2B5EF4-FFF2-40B4-BE49-F238E27FC236}">
                <a16:creationId xmlns:a16="http://schemas.microsoft.com/office/drawing/2014/main" id="{763668CB-61FF-E07C-4727-1AD2FC0E7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096" y="1240201"/>
            <a:ext cx="8647906" cy="4802083"/>
          </a:xfrm>
          <a:prstGeom prst="rect">
            <a:avLst/>
          </a:prstGeom>
          <a:ln>
            <a:solidFill>
              <a:schemeClr val="tx1"/>
            </a:solidFill>
          </a:ln>
        </p:spPr>
      </p:pic>
    </p:spTree>
    <p:extLst>
      <p:ext uri="{BB962C8B-B14F-4D97-AF65-F5344CB8AC3E}">
        <p14:creationId xmlns:p14="http://schemas.microsoft.com/office/powerpoint/2010/main" val="206915718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9B5DE-716B-261E-72FA-4D161F24F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E8FC1D-F84C-892B-60CA-26D8CF0ED6E5}"/>
              </a:ext>
            </a:extLst>
          </p:cNvPr>
          <p:cNvSpPr>
            <a:spLocks noGrp="1"/>
          </p:cNvSpPr>
          <p:nvPr>
            <p:ph type="title"/>
          </p:nvPr>
        </p:nvSpPr>
        <p:spPr/>
        <p:txBody>
          <a:bodyPr/>
          <a:lstStyle/>
          <a:p>
            <a:r>
              <a:rPr lang="en-US">
                <a:solidFill>
                  <a:schemeClr val="accent2"/>
                </a:solidFill>
                <a:cs typeface="Segoe UI"/>
              </a:rPr>
              <a:t>Azure ML Studio: </a:t>
            </a:r>
            <a:r>
              <a:rPr lang="en-US">
                <a:cs typeface="Segoe UI"/>
              </a:rPr>
              <a:t>Responsible AI Dashboard View</a:t>
            </a:r>
            <a:endParaRPr lang="en-US"/>
          </a:p>
        </p:txBody>
      </p:sp>
      <p:sp>
        <p:nvSpPr>
          <p:cNvPr id="5" name="Rectangle 4">
            <a:extLst>
              <a:ext uri="{FF2B5EF4-FFF2-40B4-BE49-F238E27FC236}">
                <a16:creationId xmlns:a16="http://schemas.microsoft.com/office/drawing/2014/main" id="{7C198800-2FC6-290D-45EA-749698A08841}"/>
              </a:ext>
            </a:extLst>
          </p:cNvPr>
          <p:cNvSpPr/>
          <p:nvPr/>
        </p:nvSpPr>
        <p:spPr bwMode="auto">
          <a:xfrm>
            <a:off x="9465733" y="2023533"/>
            <a:ext cx="59267" cy="39708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6BDD1F90-F4F8-7A09-C9CF-5C0EC62957B0}"/>
              </a:ext>
            </a:extLst>
          </p:cNvPr>
          <p:cNvSpPr txBox="1"/>
          <p:nvPr/>
        </p:nvSpPr>
        <p:spPr>
          <a:xfrm>
            <a:off x="2116667" y="6223403"/>
            <a:ext cx="7349066" cy="338554"/>
          </a:xfrm>
          <a:prstGeom prst="rect">
            <a:avLst/>
          </a:prstGeom>
          <a:noFill/>
        </p:spPr>
        <p:txBody>
          <a:bodyPr wrap="square">
            <a:spAutoFit/>
          </a:bodyPr>
          <a:lstStyle/>
          <a:p>
            <a:pPr marL="228600" lvl="1" algn="r" defTabSz="932742">
              <a:spcBef>
                <a:spcPct val="20000"/>
              </a:spcBef>
              <a:spcAft>
                <a:spcPct val="0"/>
              </a:spcAft>
              <a:buSzPct val="90000"/>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lang="en-US" sz="1600" b="1">
                <a:ln w="9525" cap="flat" cmpd="sng" algn="ctr">
                  <a:noFill/>
                  <a:prstDash val="solid"/>
                  <a:round/>
                  <a:headEnd type="none" w="med" len="med"/>
                  <a:tailEnd type="none" w="med" len="med"/>
                </a:ln>
                <a:solidFill>
                  <a:schemeClr val="accent2"/>
                </a:solidFill>
                <a:sym typeface="Wingdings" charset="2"/>
              </a:rPr>
              <a:t>See Video | </a:t>
            </a:r>
            <a:r>
              <a:rPr lang="en-US" sz="1600" b="1">
                <a:solidFill>
                  <a:srgbClr val="2A446F"/>
                </a:solidFill>
                <a:cs typeface="Segoe UI"/>
              </a:rPr>
              <a:t>https://</a:t>
            </a:r>
            <a:r>
              <a:rPr lang="en-US" sz="1600" b="1" err="1">
                <a:solidFill>
                  <a:srgbClr val="2A446F"/>
                </a:solidFill>
                <a:cs typeface="Segoe UI"/>
              </a:rPr>
              <a:t>aka.ms</a:t>
            </a:r>
            <a:r>
              <a:rPr lang="en-US" sz="1600" b="1">
                <a:solidFill>
                  <a:srgbClr val="2A446F"/>
                </a:solidFill>
                <a:cs typeface="Segoe UI"/>
              </a:rPr>
              <a:t>/rai-hub/</a:t>
            </a:r>
            <a:r>
              <a:rPr lang="en-US" sz="1600" b="1" err="1">
                <a:solidFill>
                  <a:srgbClr val="2A446F"/>
                </a:solidFill>
                <a:cs typeface="Segoe UI"/>
              </a:rPr>
              <a:t>raidashboard</a:t>
            </a:r>
            <a:r>
              <a:rPr lang="en-US" sz="1600" b="1">
                <a:solidFill>
                  <a:srgbClr val="2A446F"/>
                </a:solidFill>
                <a:cs typeface="Segoe UI"/>
              </a:rPr>
              <a:t>-module-walkthrough</a:t>
            </a:r>
            <a:endParaRPr lang="en-US" sz="1600" b="1">
              <a:solidFill>
                <a:srgbClr val="2A446F"/>
              </a:solidFill>
            </a:endParaRPr>
          </a:p>
        </p:txBody>
      </p:sp>
      <p:pic>
        <p:nvPicPr>
          <p:cNvPr id="10" name="Picture 9">
            <a:extLst>
              <a:ext uri="{FF2B5EF4-FFF2-40B4-BE49-F238E27FC236}">
                <a16:creationId xmlns:a16="http://schemas.microsoft.com/office/drawing/2014/main" id="{1477F6B1-2093-F2AF-0D03-A9EFB4B0E10B}"/>
              </a:ext>
            </a:extLst>
          </p:cNvPr>
          <p:cNvPicPr>
            <a:picLocks noChangeAspect="1"/>
          </p:cNvPicPr>
          <p:nvPr/>
        </p:nvPicPr>
        <p:blipFill>
          <a:blip r:embed="rId3"/>
          <a:stretch>
            <a:fillRect/>
          </a:stretch>
        </p:blipFill>
        <p:spPr>
          <a:xfrm>
            <a:off x="9719731" y="4377556"/>
            <a:ext cx="2184401" cy="2184401"/>
          </a:xfrm>
          <a:prstGeom prst="rect">
            <a:avLst/>
          </a:prstGeom>
          <a:ln>
            <a:solidFill>
              <a:schemeClr val="tx1"/>
            </a:solidFill>
          </a:ln>
        </p:spPr>
      </p:pic>
      <p:sp>
        <p:nvSpPr>
          <p:cNvPr id="4" name="TextBox 3">
            <a:extLst>
              <a:ext uri="{FF2B5EF4-FFF2-40B4-BE49-F238E27FC236}">
                <a16:creationId xmlns:a16="http://schemas.microsoft.com/office/drawing/2014/main" id="{3273A5BA-5656-9306-DE81-0CA04131F612}"/>
              </a:ext>
            </a:extLst>
          </p:cNvPr>
          <p:cNvSpPr txBox="1"/>
          <p:nvPr/>
        </p:nvSpPr>
        <p:spPr>
          <a:xfrm>
            <a:off x="9752389" y="1376925"/>
            <a:ext cx="1492012" cy="307777"/>
          </a:xfrm>
          <a:prstGeom prst="rect">
            <a:avLst/>
          </a:prstGeom>
          <a:solidFill>
            <a:schemeClr val="accent3"/>
          </a:solidFill>
        </p:spPr>
        <p:txBody>
          <a:bodyPr wrap="none" lIns="0" tIns="0" rIns="0" bIns="0" rtlCol="0">
            <a:spAutoFit/>
          </a:bodyPr>
          <a:lstStyle/>
          <a:p>
            <a:pPr algn="l"/>
            <a:r>
              <a:rPr lang="en-US" sz="2000">
                <a:solidFill>
                  <a:schemeClr val="bg1"/>
                </a:solidFill>
              </a:rPr>
              <a:t> Notebook 2 </a:t>
            </a:r>
          </a:p>
        </p:txBody>
      </p:sp>
      <p:sp>
        <p:nvSpPr>
          <p:cNvPr id="8" name="TextBox 7">
            <a:extLst>
              <a:ext uri="{FF2B5EF4-FFF2-40B4-BE49-F238E27FC236}">
                <a16:creationId xmlns:a16="http://schemas.microsoft.com/office/drawing/2014/main" id="{673904D2-4EDC-2CEB-9F15-B577F46FAE4B}"/>
              </a:ext>
            </a:extLst>
          </p:cNvPr>
          <p:cNvSpPr txBox="1"/>
          <p:nvPr/>
        </p:nvSpPr>
        <p:spPr>
          <a:xfrm>
            <a:off x="9778515" y="1961701"/>
            <a:ext cx="210820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Configure </a:t>
            </a:r>
            <a:r>
              <a:rPr lang="en-US" err="1">
                <a:cs typeface="Segoe UI"/>
              </a:rPr>
              <a:t>Jupyter</a:t>
            </a:r>
            <a:r>
              <a:rPr lang="en-US">
                <a:cs typeface="Segoe UI"/>
              </a:rPr>
              <a:t> Notebook, then </a:t>
            </a:r>
            <a:r>
              <a:rPr lang="en-US" i="1">
                <a:cs typeface="Segoe UI"/>
              </a:rPr>
              <a:t>Run All</a:t>
            </a:r>
            <a:r>
              <a:rPr lang="en-US">
                <a:cs typeface="Segoe UI"/>
              </a:rPr>
              <a:t> to complete task</a:t>
            </a:r>
            <a:r>
              <a:rPr lang="en-US" i="1">
                <a:cs typeface="Segoe UI"/>
              </a:rPr>
              <a:t> </a:t>
            </a:r>
            <a:endParaRPr lang="en-US">
              <a:cs typeface="Segoe UI"/>
            </a:endParaRPr>
          </a:p>
        </p:txBody>
      </p:sp>
      <p:sp>
        <p:nvSpPr>
          <p:cNvPr id="9" name="TextBox 8">
            <a:extLst>
              <a:ext uri="{FF2B5EF4-FFF2-40B4-BE49-F238E27FC236}">
                <a16:creationId xmlns:a16="http://schemas.microsoft.com/office/drawing/2014/main" id="{A98D5E9C-A52A-1606-2BFC-7E63E87C35BE}"/>
              </a:ext>
            </a:extLst>
          </p:cNvPr>
          <p:cNvSpPr txBox="1"/>
          <p:nvPr/>
        </p:nvSpPr>
        <p:spPr>
          <a:xfrm>
            <a:off x="9817703" y="3168854"/>
            <a:ext cx="210820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Open Azure ML Studio and open the RAI Dashboard tab</a:t>
            </a:r>
          </a:p>
        </p:txBody>
      </p:sp>
      <p:pic>
        <p:nvPicPr>
          <p:cNvPr id="7170" name="Picture 2" descr="Azure ML dasboard gif">
            <a:extLst>
              <a:ext uri="{FF2B5EF4-FFF2-40B4-BE49-F238E27FC236}">
                <a16:creationId xmlns:a16="http://schemas.microsoft.com/office/drawing/2014/main" id="{64510BED-8C01-6E29-6B86-0FB2498933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184" y="1270403"/>
            <a:ext cx="8801894" cy="4953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67278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AABA4-35CA-F2AA-1571-2A9382A22F21}"/>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43157155-7BED-C4FD-8217-E354BF957535}"/>
              </a:ext>
            </a:extLst>
          </p:cNvPr>
          <p:cNvSpPr>
            <a:spLocks noGrp="1"/>
          </p:cNvSpPr>
          <p:nvPr>
            <p:ph type="title" hasCustomPrompt="1"/>
          </p:nvPr>
        </p:nvSpPr>
        <p:spPr>
          <a:xfrm>
            <a:off x="588263" y="457200"/>
            <a:ext cx="11018520" cy="548640"/>
          </a:xfrm>
        </p:spPr>
        <p:txBody>
          <a:bodyPr/>
          <a:lstStyle>
            <a:lvl1pPr>
              <a:lnSpc>
                <a:spcPct val="100000"/>
              </a:lnSpc>
              <a:defRPr sz="3600">
                <a:solidFill>
                  <a:srgbClr val="2A446F"/>
                </a:solidFill>
              </a:defRPr>
            </a:lvl1pPr>
          </a:lstStyle>
          <a:p>
            <a:r>
              <a:rPr lang="en-US">
                <a:solidFill>
                  <a:schemeClr val="accent3"/>
                </a:solidFill>
              </a:rPr>
              <a:t>Task</a:t>
            </a:r>
            <a:r>
              <a:rPr lang="en-US"/>
              <a:t>: Error analysis on a model</a:t>
            </a:r>
          </a:p>
        </p:txBody>
      </p:sp>
      <p:sp>
        <p:nvSpPr>
          <p:cNvPr id="3" name="Subtitle">
            <a:extLst>
              <a:ext uri="{FF2B5EF4-FFF2-40B4-BE49-F238E27FC236}">
                <a16:creationId xmlns:a16="http://schemas.microsoft.com/office/drawing/2014/main" id="{79C516A0-2A7B-F25C-57C1-D8AE52B54F11}"/>
              </a:ext>
            </a:extLst>
          </p:cNvPr>
          <p:cNvSpPr>
            <a:spLocks noGrp="1"/>
          </p:cNvSpPr>
          <p:nvPr>
            <p:ph sz="quarter" idx="10" hasCustomPrompt="1"/>
          </p:nvPr>
        </p:nvSpPr>
        <p:spPr>
          <a:xfrm>
            <a:off x="584200" y="1435100"/>
            <a:ext cx="11018838" cy="853440"/>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t>Traditional performance metrics for machine learning models focus on calculations based on correct vs incorrect predictions.</a:t>
            </a:r>
          </a:p>
        </p:txBody>
      </p:sp>
      <p:pic>
        <p:nvPicPr>
          <p:cNvPr id="5" name="Content Placeholder 16" descr="A picture containing text, screenshot, font, logo&#10;&#10;Description automatically generated">
            <a:extLst>
              <a:ext uri="{FF2B5EF4-FFF2-40B4-BE49-F238E27FC236}">
                <a16:creationId xmlns:a16="http://schemas.microsoft.com/office/drawing/2014/main" id="{2BE452AC-F46C-5F5A-FA3C-0B91BBCDD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96" y="3395472"/>
            <a:ext cx="4816475" cy="2655893"/>
          </a:xfrm>
          <a:prstGeom prst="rect">
            <a:avLst/>
          </a:prstGeom>
        </p:spPr>
      </p:pic>
      <p:pic>
        <p:nvPicPr>
          <p:cNvPr id="6" name="Content Placeholder 18" descr="A screenshot of a computer&#10;&#10;Description automatically generated with medium confidence">
            <a:extLst>
              <a:ext uri="{FF2B5EF4-FFF2-40B4-BE49-F238E27FC236}">
                <a16:creationId xmlns:a16="http://schemas.microsoft.com/office/drawing/2014/main" id="{F4813200-1638-6B07-6AF5-950CD9BAB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5496" y="3384365"/>
            <a:ext cx="4826000" cy="2667000"/>
          </a:xfrm>
          <a:prstGeom prst="rect">
            <a:avLst/>
          </a:prstGeom>
        </p:spPr>
      </p:pic>
      <p:sp>
        <p:nvSpPr>
          <p:cNvPr id="7" name="Text Placeholder 11">
            <a:extLst>
              <a:ext uri="{FF2B5EF4-FFF2-40B4-BE49-F238E27FC236}">
                <a16:creationId xmlns:a16="http://schemas.microsoft.com/office/drawing/2014/main" id="{701B850A-734B-791E-2A58-F3A5BB005830}"/>
              </a:ext>
            </a:extLst>
          </p:cNvPr>
          <p:cNvSpPr txBox="1">
            <a:spLocks/>
          </p:cNvSpPr>
          <p:nvPr/>
        </p:nvSpPr>
        <p:spPr>
          <a:xfrm>
            <a:off x="584200" y="2792632"/>
            <a:ext cx="5194769" cy="557784"/>
          </a:xfrm>
          <a:prstGeom prst="rect">
            <a:avLst/>
          </a:prstGeom>
        </p:spPr>
        <p:txBody>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Error distribution</a:t>
            </a:r>
          </a:p>
        </p:txBody>
      </p:sp>
      <p:sp>
        <p:nvSpPr>
          <p:cNvPr id="8" name="Text Placeholder 13">
            <a:extLst>
              <a:ext uri="{FF2B5EF4-FFF2-40B4-BE49-F238E27FC236}">
                <a16:creationId xmlns:a16="http://schemas.microsoft.com/office/drawing/2014/main" id="{AC2E4703-667A-6860-D2E0-B8DDC2A8126A}"/>
              </a:ext>
            </a:extLst>
          </p:cNvPr>
          <p:cNvSpPr txBox="1">
            <a:spLocks/>
          </p:cNvSpPr>
          <p:nvPr/>
        </p:nvSpPr>
        <p:spPr>
          <a:xfrm>
            <a:off x="6629400" y="2833543"/>
            <a:ext cx="5194770" cy="553373"/>
          </a:xfrm>
          <a:prstGeom prst="rect">
            <a:avLst/>
          </a:prstGeom>
        </p:spPr>
        <p:txBody>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Error Analysis -dashboard</a:t>
            </a:r>
          </a:p>
        </p:txBody>
      </p:sp>
    </p:spTree>
    <p:extLst>
      <p:ext uri="{BB962C8B-B14F-4D97-AF65-F5344CB8AC3E}">
        <p14:creationId xmlns:p14="http://schemas.microsoft.com/office/powerpoint/2010/main" val="126060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457200"/>
            <a:ext cx="11018520" cy="548640"/>
          </a:xfrm>
        </p:spPr>
        <p:txBody>
          <a:bodyPr/>
          <a:lstStyle>
            <a:lvl1pPr>
              <a:lnSpc>
                <a:spcPct val="100000"/>
              </a:lnSpc>
              <a:defRPr sz="3600">
                <a:solidFill>
                  <a:srgbClr val="2A446F"/>
                </a:solidFill>
              </a:defRPr>
            </a:lvl1pPr>
          </a:lstStyle>
          <a:p>
            <a:r>
              <a:rPr lang="en-US">
                <a:solidFill>
                  <a:schemeClr val="accent3"/>
                </a:solidFill>
              </a:rPr>
              <a:t>Task: </a:t>
            </a:r>
            <a:r>
              <a:rPr lang="en-US"/>
              <a:t>Model performance inconsistencies</a:t>
            </a:r>
          </a:p>
        </p:txBody>
      </p:sp>
      <p:sp>
        <p:nvSpPr>
          <p:cNvPr id="3" name="Subtitle"/>
          <p:cNvSpPr>
            <a:spLocks noGrp="1"/>
          </p:cNvSpPr>
          <p:nvPr>
            <p:ph sz="quarter" idx="10" hasCustomPrompt="1"/>
          </p:nvPr>
        </p:nvSpPr>
        <p:spPr>
          <a:xfrm>
            <a:off x="584200" y="1435100"/>
            <a:ext cx="11018838" cy="1280160"/>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An effective approach to evaluating the performance of machine learning models is getting a holistic understanding of their behavior across different scenarios.</a:t>
            </a:r>
          </a:p>
        </p:txBody>
      </p:sp>
      <p:sp>
        <p:nvSpPr>
          <p:cNvPr id="4" name="New shape"/>
          <p:cNvSpPr/>
          <p:nvPr/>
        </p:nvSpPr>
        <p:spPr>
          <a:xfrm>
            <a:off x="458076" y="2952697"/>
            <a:ext cx="5312103" cy="29238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635000" indent="-365760">
              <a:spcBef>
                <a:spcPct val="20000"/>
              </a:spcBef>
              <a:spcAft>
                <a:spcPct val="20000"/>
              </a:spcAft>
              <a:buChar char="•"/>
            </a:pPr>
            <a:r>
              <a:rPr sz="1800" dirty="0">
                <a:solidFill>
                  <a:srgbClr val="2A446F"/>
                </a:solidFill>
              </a:rPr>
              <a:t>Disparities among performance metric </a:t>
            </a:r>
          </a:p>
          <a:p>
            <a:pPr marL="1270000" lvl="1" indent="-365760">
              <a:spcBef>
                <a:spcPct val="20000"/>
              </a:spcBef>
              <a:spcAft>
                <a:spcPct val="20000"/>
              </a:spcAft>
              <a:buChar char="•"/>
            </a:pPr>
            <a:r>
              <a:rPr lang="en-US" sz="1600" dirty="0">
                <a:solidFill>
                  <a:srgbClr val="2A446F"/>
                </a:solidFill>
              </a:rPr>
              <a:t>S</a:t>
            </a:r>
            <a:r>
              <a:rPr sz="1600" dirty="0">
                <a:solidFill>
                  <a:srgbClr val="2A446F"/>
                </a:solidFill>
              </a:rPr>
              <a:t>howing how model is performing for a given cohort using metrics such as Accuracy, Precision, Recall, MAE, RSME etc.</a:t>
            </a:r>
          </a:p>
          <a:p>
            <a:pPr marL="635000" indent="-365760">
              <a:spcBef>
                <a:spcPct val="20000"/>
              </a:spcBef>
              <a:spcAft>
                <a:spcPct val="20000"/>
              </a:spcAft>
              <a:buChar char="•"/>
            </a:pPr>
            <a:r>
              <a:rPr sz="1800" dirty="0">
                <a:solidFill>
                  <a:srgbClr val="2A446F"/>
                </a:solidFill>
              </a:rPr>
              <a:t>Probability distribution </a:t>
            </a:r>
          </a:p>
          <a:p>
            <a:pPr marL="1270000" lvl="1" indent="-365760">
              <a:spcBef>
                <a:spcPct val="20000"/>
              </a:spcBef>
              <a:spcAft>
                <a:spcPct val="20000"/>
              </a:spcAft>
              <a:buChar char="•"/>
            </a:pPr>
            <a:r>
              <a:rPr sz="1600" dirty="0">
                <a:solidFill>
                  <a:srgbClr val="2A446F"/>
                </a:solidFill>
              </a:rPr>
              <a:t>Showing the probability of a given cohort to fall in a model's predicted outcome.</a:t>
            </a:r>
          </a:p>
          <a:p>
            <a:pPr marL="635000" indent="-365760">
              <a:spcBef>
                <a:spcPct val="20000"/>
              </a:spcBef>
              <a:spcAft>
                <a:spcPct val="20000"/>
              </a:spcAft>
              <a:buChar char="•"/>
            </a:pPr>
            <a:r>
              <a:rPr sz="1800" dirty="0">
                <a:solidFill>
                  <a:srgbClr val="2A446F"/>
                </a:solidFill>
              </a:rPr>
              <a:t>Metric visualization </a:t>
            </a:r>
          </a:p>
          <a:p>
            <a:pPr marL="1270000" lvl="1" indent="-365760">
              <a:spcBef>
                <a:spcPct val="20000"/>
              </a:spcBef>
              <a:spcAft>
                <a:spcPct val="20000"/>
              </a:spcAft>
              <a:buChar char="•"/>
            </a:pPr>
            <a:r>
              <a:rPr sz="1600" dirty="0">
                <a:solidFill>
                  <a:srgbClr val="2A446F"/>
                </a:solidFill>
              </a:rPr>
              <a:t>Showing performance scores for cohort.</a:t>
            </a:r>
          </a:p>
        </p:txBody>
      </p:sp>
      <p:pic>
        <p:nvPicPr>
          <p:cNvPr id="5" name="Picture 2">
            <a:extLst>
              <a:ext uri="{FF2B5EF4-FFF2-40B4-BE49-F238E27FC236}">
                <a16:creationId xmlns:a16="http://schemas.microsoft.com/office/drawing/2014/main" id="{DCF71450-07FF-80EC-A750-7B63A3561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150" y="3475859"/>
            <a:ext cx="5870007" cy="22570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 Placeholder 13">
            <a:extLst>
              <a:ext uri="{FF2B5EF4-FFF2-40B4-BE49-F238E27FC236}">
                <a16:creationId xmlns:a16="http://schemas.microsoft.com/office/drawing/2014/main" id="{65B62C6E-CD58-5B50-DAFF-55F8981F50FB}"/>
              </a:ext>
            </a:extLst>
          </p:cNvPr>
          <p:cNvSpPr txBox="1">
            <a:spLocks/>
          </p:cNvSpPr>
          <p:nvPr/>
        </p:nvSpPr>
        <p:spPr>
          <a:xfrm>
            <a:off x="5975150" y="2867833"/>
            <a:ext cx="5194770" cy="553373"/>
          </a:xfrm>
          <a:prstGeom prst="rect">
            <a:avLst/>
          </a:prstGeom>
        </p:spPr>
        <p:txBody>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tx2">
                    <a:lumMod val="90000"/>
                    <a:lumOff val="10000"/>
                  </a:schemeClr>
                </a:solidFill>
              </a:rPr>
              <a:t>Model Overview dashboard</a:t>
            </a:r>
            <a:endParaRPr lang="en-US" dirty="0">
              <a:solidFill>
                <a:schemeClr val="tx2">
                  <a:lumMod val="90000"/>
                  <a:lumOff val="1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457200"/>
            <a:ext cx="11018520" cy="548640"/>
          </a:xfrm>
        </p:spPr>
        <p:txBody>
          <a:bodyPr/>
          <a:lstStyle>
            <a:lvl1pPr>
              <a:lnSpc>
                <a:spcPct val="100000"/>
              </a:lnSpc>
              <a:defRPr sz="3600">
                <a:solidFill>
                  <a:srgbClr val="2A446F"/>
                </a:solidFill>
              </a:defRPr>
            </a:lvl1pPr>
          </a:lstStyle>
          <a:p>
            <a:r>
              <a:rPr lang="en-US">
                <a:solidFill>
                  <a:schemeClr val="accent3"/>
                </a:solidFill>
              </a:rPr>
              <a:t>Task: </a:t>
            </a:r>
            <a:r>
              <a:rPr lang="en-US"/>
              <a:t>Expose data biases</a:t>
            </a:r>
          </a:p>
        </p:txBody>
      </p:sp>
      <p:sp>
        <p:nvSpPr>
          <p:cNvPr id="3" name="Subtitle"/>
          <p:cNvSpPr>
            <a:spLocks noGrp="1"/>
          </p:cNvSpPr>
          <p:nvPr>
            <p:ph sz="quarter" idx="10" hasCustomPrompt="1"/>
          </p:nvPr>
        </p:nvSpPr>
        <p:spPr>
          <a:xfrm>
            <a:off x="584200" y="1435100"/>
            <a:ext cx="11018838" cy="1625060"/>
          </a:xfrm>
        </p:spPr>
        <p:txBody>
          <a:bodyPr vert="horz" wrap="square" lIns="0" tIns="0" rIns="0" bIns="0" rtlCol="0" anchor="t">
            <a:spAutoFit/>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buNone/>
            </a:pPr>
            <a:r>
              <a:rPr lang="en-US" sz="3600">
                <a:latin typeface="Calibri"/>
                <a:cs typeface="Calibri"/>
              </a:rPr>
              <a:t>A major blind-spot and a very important part </a:t>
            </a:r>
            <a:r>
              <a:rPr sz="3600">
                <a:latin typeface="Calibri"/>
                <a:cs typeface="Calibri"/>
              </a:rPr>
              <a:t>of </a:t>
            </a:r>
            <a:r>
              <a:rPr lang="en-US" sz="3600">
                <a:latin typeface="Calibri"/>
                <a:cs typeface="Calibri"/>
              </a:rPr>
              <a:t>model behavior is </a:t>
            </a:r>
            <a:r>
              <a:rPr sz="3600">
                <a:latin typeface="Calibri"/>
                <a:cs typeface="Calibri"/>
              </a:rPr>
              <a:t>the </a:t>
            </a:r>
            <a:r>
              <a:rPr lang="en-US" sz="3600">
                <a:latin typeface="Calibri"/>
                <a:cs typeface="Calibri"/>
              </a:rPr>
              <a:t>actual </a:t>
            </a:r>
            <a:r>
              <a:rPr sz="3600">
                <a:latin typeface="Calibri"/>
                <a:cs typeface="Calibri"/>
              </a:rPr>
              <a:t>data</a:t>
            </a:r>
            <a:r>
              <a:rPr lang="en-US" sz="3600">
                <a:latin typeface="Calibri"/>
                <a:cs typeface="Calibri"/>
              </a:rPr>
              <a:t> </a:t>
            </a:r>
            <a:endParaRPr lang="en-US"/>
          </a:p>
          <a:p>
            <a:pPr marL="0" indent="0">
              <a:buNone/>
            </a:pPr>
            <a:r>
              <a:rPr>
                <a:cs typeface="Segoe UI"/>
              </a:rPr>
              <a:t>.</a:t>
            </a:r>
          </a:p>
        </p:txBody>
      </p:sp>
      <p:sp>
        <p:nvSpPr>
          <p:cNvPr id="4" name="Text Placeholder 11">
            <a:extLst>
              <a:ext uri="{FF2B5EF4-FFF2-40B4-BE49-F238E27FC236}">
                <a16:creationId xmlns:a16="http://schemas.microsoft.com/office/drawing/2014/main" id="{57E67FE9-365B-7056-E64E-C10ABA51F9A9}"/>
              </a:ext>
            </a:extLst>
          </p:cNvPr>
          <p:cNvSpPr txBox="1">
            <a:spLocks/>
          </p:cNvSpPr>
          <p:nvPr/>
        </p:nvSpPr>
        <p:spPr>
          <a:xfrm>
            <a:off x="603132" y="2881460"/>
            <a:ext cx="5814883" cy="557784"/>
          </a:xfrm>
          <a:prstGeom prst="rect">
            <a:avLst/>
          </a:prstGeom>
        </p:spPr>
        <p:txBody>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tx2">
                    <a:lumMod val="90000"/>
                    <a:lumOff val="10000"/>
                  </a:schemeClr>
                </a:solidFill>
              </a:rPr>
              <a:t>Over/Under/Lack of Representation</a:t>
            </a:r>
          </a:p>
        </p:txBody>
      </p:sp>
      <p:sp>
        <p:nvSpPr>
          <p:cNvPr id="5" name="Text Placeholder 13">
            <a:extLst>
              <a:ext uri="{FF2B5EF4-FFF2-40B4-BE49-F238E27FC236}">
                <a16:creationId xmlns:a16="http://schemas.microsoft.com/office/drawing/2014/main" id="{6D782E99-B1D8-4D15-349E-660AE87D70FB}"/>
              </a:ext>
            </a:extLst>
          </p:cNvPr>
          <p:cNvSpPr txBox="1">
            <a:spLocks/>
          </p:cNvSpPr>
          <p:nvPr/>
        </p:nvSpPr>
        <p:spPr>
          <a:xfrm>
            <a:off x="6768519" y="2913396"/>
            <a:ext cx="5194770" cy="553373"/>
          </a:xfrm>
          <a:prstGeom prst="rect">
            <a:avLst/>
          </a:prstGeom>
        </p:spPr>
        <p:txBody>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tx2">
                    <a:lumMod val="90000"/>
                    <a:lumOff val="10000"/>
                  </a:schemeClr>
                </a:solidFill>
              </a:rPr>
              <a:t>Data Analysis dashboard</a:t>
            </a:r>
          </a:p>
        </p:txBody>
      </p:sp>
      <p:pic>
        <p:nvPicPr>
          <p:cNvPr id="6" name="Content Placeholder 22" descr="Balls balancing">
            <a:extLst>
              <a:ext uri="{FF2B5EF4-FFF2-40B4-BE49-F238E27FC236}">
                <a16:creationId xmlns:a16="http://schemas.microsoft.com/office/drawing/2014/main" id="{9897FE5A-525D-F8A5-1939-3C2EBDA527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317" y="3697648"/>
            <a:ext cx="4995005" cy="2645697"/>
          </a:xfrm>
          <a:prstGeom prst="rect">
            <a:avLst/>
          </a:prstGeom>
        </p:spPr>
      </p:pic>
      <p:pic>
        <p:nvPicPr>
          <p:cNvPr id="7" name="Content Placeholder 26" descr="A picture containing screenshot, text, diagram, rectangle&#10;&#10;Description automatically generated">
            <a:extLst>
              <a:ext uri="{FF2B5EF4-FFF2-40B4-BE49-F238E27FC236}">
                <a16:creationId xmlns:a16="http://schemas.microsoft.com/office/drawing/2014/main" id="{0C1E3585-4DB8-697F-D538-CB4D3D97F5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5801" y="3667917"/>
            <a:ext cx="4826000" cy="26754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457200"/>
            <a:ext cx="11018520" cy="548640"/>
          </a:xfrm>
        </p:spPr>
        <p:txBody>
          <a:bodyPr/>
          <a:lstStyle>
            <a:lvl1pPr>
              <a:lnSpc>
                <a:spcPct val="100000"/>
              </a:lnSpc>
              <a:defRPr sz="3600">
                <a:solidFill>
                  <a:srgbClr val="2A446F"/>
                </a:solidFill>
              </a:defRPr>
            </a:lvl1pPr>
          </a:lstStyle>
          <a:p>
            <a:r>
              <a:rPr lang="en-US">
                <a:solidFill>
                  <a:schemeClr val="accent3"/>
                </a:solidFill>
              </a:rPr>
              <a:t>Task: </a:t>
            </a:r>
            <a:r>
              <a:rPr lang="en-US"/>
              <a:t>Explain and interpret a model</a:t>
            </a:r>
          </a:p>
        </p:txBody>
      </p:sp>
      <p:sp>
        <p:nvSpPr>
          <p:cNvPr id="3" name="Subtitle"/>
          <p:cNvSpPr>
            <a:spLocks noGrp="1"/>
          </p:cNvSpPr>
          <p:nvPr>
            <p:ph sz="quarter" idx="10" hasCustomPrompt="1"/>
          </p:nvPr>
        </p:nvSpPr>
        <p:spPr>
          <a:xfrm>
            <a:off x="584200" y="1435100"/>
            <a:ext cx="11018838" cy="853440"/>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t>Assessing a model isn't just about understanding how accurately it can make a prediction, but also why it made the prediction.</a:t>
            </a:r>
          </a:p>
        </p:txBody>
      </p:sp>
      <p:sp>
        <p:nvSpPr>
          <p:cNvPr id="4" name="New shape"/>
          <p:cNvSpPr/>
          <p:nvPr/>
        </p:nvSpPr>
        <p:spPr>
          <a:xfrm>
            <a:off x="566975" y="2544573"/>
            <a:ext cx="10972800" cy="11338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635000" indent="-365760">
              <a:spcBef>
                <a:spcPct val="20000"/>
              </a:spcBef>
              <a:spcAft>
                <a:spcPct val="20000"/>
              </a:spcAft>
              <a:buChar char="•"/>
            </a:pPr>
            <a:r>
              <a:rPr sz="1800">
                <a:solidFill>
                  <a:srgbClr val="2A446F"/>
                </a:solidFill>
              </a:rPr>
              <a:t>Model debugging: Why did my model make this mistake? How can I improve my model?</a:t>
            </a:r>
          </a:p>
          <a:p>
            <a:pPr marL="635000" indent="-365760">
              <a:spcBef>
                <a:spcPct val="20000"/>
              </a:spcBef>
              <a:spcAft>
                <a:spcPct val="20000"/>
              </a:spcAft>
              <a:buChar char="•"/>
            </a:pPr>
            <a:r>
              <a:rPr sz="1800">
                <a:solidFill>
                  <a:srgbClr val="2A446F"/>
                </a:solidFill>
              </a:rPr>
              <a:t>Human-AI collaboration: How can I understand and trust the model's decisions?</a:t>
            </a:r>
          </a:p>
          <a:p>
            <a:pPr marL="635000" indent="-365760">
              <a:spcBef>
                <a:spcPct val="20000"/>
              </a:spcBef>
              <a:spcAft>
                <a:spcPct val="20000"/>
              </a:spcAft>
              <a:buChar char="•"/>
            </a:pPr>
            <a:r>
              <a:rPr sz="1800">
                <a:solidFill>
                  <a:srgbClr val="2A446F"/>
                </a:solidFill>
              </a:rPr>
              <a:t>Regulatory compliance: Does my model satisfy legal requirements?</a:t>
            </a:r>
          </a:p>
        </p:txBody>
      </p:sp>
      <p:pic>
        <p:nvPicPr>
          <p:cNvPr id="5" name="Content Placeholder 5" descr="A black cube with a blue magnifying glass&#10;&#10;Description automatically generated with medium confidence">
            <a:extLst>
              <a:ext uri="{FF2B5EF4-FFF2-40B4-BE49-F238E27FC236}">
                <a16:creationId xmlns:a16="http://schemas.microsoft.com/office/drawing/2014/main" id="{BFE31E74-611B-45F0-ECE4-DB1576D3E1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973425"/>
            <a:ext cx="3266683" cy="1458612"/>
          </a:xfrm>
          <a:prstGeom prst="rect">
            <a:avLst/>
          </a:prstGeom>
        </p:spPr>
      </p:pic>
      <p:pic>
        <p:nvPicPr>
          <p:cNvPr id="6" name="Content Placeholder 6" descr="A screenshot of a graph&#10;&#10;Description automatically generated with low confidence">
            <a:extLst>
              <a:ext uri="{FF2B5EF4-FFF2-40B4-BE49-F238E27FC236}">
                <a16:creationId xmlns:a16="http://schemas.microsoft.com/office/drawing/2014/main" id="{19AC544F-24DF-6956-6BE6-883A1E24AC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3200" y="4648200"/>
            <a:ext cx="3906838" cy="1923408"/>
          </a:xfrm>
          <a:prstGeom prst="rect">
            <a:avLst/>
          </a:prstGeom>
        </p:spPr>
      </p:pic>
      <p:sp>
        <p:nvSpPr>
          <p:cNvPr id="7" name="Text Placeholder 11">
            <a:extLst>
              <a:ext uri="{FF2B5EF4-FFF2-40B4-BE49-F238E27FC236}">
                <a16:creationId xmlns:a16="http://schemas.microsoft.com/office/drawing/2014/main" id="{E98E47E9-A33E-EDF4-409D-5691668D3EF8}"/>
              </a:ext>
            </a:extLst>
          </p:cNvPr>
          <p:cNvSpPr txBox="1">
            <a:spLocks/>
          </p:cNvSpPr>
          <p:nvPr/>
        </p:nvSpPr>
        <p:spPr>
          <a:xfrm>
            <a:off x="533400" y="4047035"/>
            <a:ext cx="5194769" cy="557784"/>
          </a:xfrm>
          <a:prstGeom prst="rect">
            <a:avLst/>
          </a:prstGeom>
        </p:spPr>
        <p:txBody>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solidFill>
                  <a:schemeClr val="tx2">
                    <a:lumMod val="90000"/>
                    <a:lumOff val="10000"/>
                  </a:schemeClr>
                </a:solidFill>
              </a:rPr>
              <a:t>Blackbox – hard to understand</a:t>
            </a:r>
          </a:p>
        </p:txBody>
      </p:sp>
      <p:sp>
        <p:nvSpPr>
          <p:cNvPr id="8" name="Text Placeholder 11">
            <a:extLst>
              <a:ext uri="{FF2B5EF4-FFF2-40B4-BE49-F238E27FC236}">
                <a16:creationId xmlns:a16="http://schemas.microsoft.com/office/drawing/2014/main" id="{D3BB3246-E5E8-A0CC-98FC-0959C3519D8D}"/>
              </a:ext>
            </a:extLst>
          </p:cNvPr>
          <p:cNvSpPr txBox="1">
            <a:spLocks/>
          </p:cNvSpPr>
          <p:nvPr/>
        </p:nvSpPr>
        <p:spPr>
          <a:xfrm>
            <a:off x="6463833" y="4083790"/>
            <a:ext cx="5194767" cy="557784"/>
          </a:xfrm>
          <a:prstGeom prst="rect">
            <a:avLst/>
          </a:prstGeom>
        </p:spPr>
        <p:txBody>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solidFill>
                  <a:schemeClr val="tx2">
                    <a:lumMod val="90000"/>
                    <a:lumOff val="10000"/>
                  </a:schemeClr>
                </a:solidFill>
              </a:rPr>
              <a:t>Explain model behavior - dashboard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8A7F2-6667-C5A2-912F-B5CD0C42F5CF}"/>
            </a:ext>
          </a:extLst>
        </p:cNvPr>
        <p:cNvGrpSpPr/>
        <p:nvPr/>
      </p:nvGrpSpPr>
      <p:grpSpPr>
        <a:xfrm>
          <a:off x="0" y="0"/>
          <a:ext cx="0" cy="0"/>
          <a:chOff x="0" y="0"/>
          <a:chExt cx="0" cy="0"/>
        </a:xfrm>
      </p:grpSpPr>
      <p:graphicFrame>
        <p:nvGraphicFramePr>
          <p:cNvPr id="8" name="Content Placeholder 2">
            <a:extLst>
              <a:ext uri="{FF2B5EF4-FFF2-40B4-BE49-F238E27FC236}">
                <a16:creationId xmlns:a16="http://schemas.microsoft.com/office/drawing/2014/main" id="{F01A23BA-8689-CBC6-7BA8-464F618E7091}"/>
              </a:ext>
            </a:extLst>
          </p:cNvPr>
          <p:cNvGraphicFramePr>
            <a:graphicFrameLocks/>
          </p:cNvGraphicFramePr>
          <p:nvPr>
            <p:extLst>
              <p:ext uri="{D42A27DB-BD31-4B8C-83A1-F6EECF244321}">
                <p14:modId xmlns:p14="http://schemas.microsoft.com/office/powerpoint/2010/main" val="2879201976"/>
              </p:ext>
            </p:extLst>
          </p:nvPr>
        </p:nvGraphicFramePr>
        <p:xfrm>
          <a:off x="762000" y="685800"/>
          <a:ext cx="8077200" cy="5329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036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54792-B25D-0513-105F-B98765F5300D}"/>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68A78AC5-B504-11FB-6D5E-BEE34F0C9215}"/>
              </a:ext>
            </a:extLst>
          </p:cNvPr>
          <p:cNvSpPr>
            <a:spLocks noGrp="1"/>
          </p:cNvSpPr>
          <p:nvPr>
            <p:ph type="title" hasCustomPrompt="1"/>
          </p:nvPr>
        </p:nvSpPr>
        <p:spPr>
          <a:xfrm>
            <a:off x="588263" y="457200"/>
            <a:ext cx="11018520" cy="548640"/>
          </a:xfrm>
        </p:spPr>
        <p:txBody>
          <a:bodyPr/>
          <a:lstStyle>
            <a:lvl1pPr>
              <a:lnSpc>
                <a:spcPct val="100000"/>
              </a:lnSpc>
              <a:defRPr sz="3600">
                <a:solidFill>
                  <a:srgbClr val="2A446F"/>
                </a:solidFill>
              </a:defRPr>
            </a:lvl1pPr>
          </a:lstStyle>
          <a:p>
            <a:r>
              <a:rPr lang="en-US"/>
              <a:t>Lab Exercise: What We Will Do Today</a:t>
            </a:r>
          </a:p>
        </p:txBody>
      </p:sp>
      <p:pic>
        <p:nvPicPr>
          <p:cNvPr id="12" name="Graphic 11" descr="Blueprint with solid fill">
            <a:extLst>
              <a:ext uri="{FF2B5EF4-FFF2-40B4-BE49-F238E27FC236}">
                <a16:creationId xmlns:a16="http://schemas.microsoft.com/office/drawing/2014/main" id="{4420E98C-8DCC-B57D-5013-5A44C3F487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70764" y="3286209"/>
            <a:ext cx="1511521" cy="1511521"/>
          </a:xfrm>
          <a:prstGeom prst="rect">
            <a:avLst/>
          </a:prstGeom>
        </p:spPr>
      </p:pic>
      <p:pic>
        <p:nvPicPr>
          <p:cNvPr id="15" name="Graphic 14" descr="Folder Search with solid fill">
            <a:extLst>
              <a:ext uri="{FF2B5EF4-FFF2-40B4-BE49-F238E27FC236}">
                <a16:creationId xmlns:a16="http://schemas.microsoft.com/office/drawing/2014/main" id="{058BBBDE-AACF-2D94-8FC7-DD4D3F8840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88263" y="1664224"/>
            <a:ext cx="1728892" cy="1728892"/>
          </a:xfrm>
          <a:prstGeom prst="rect">
            <a:avLst/>
          </a:prstGeom>
        </p:spPr>
      </p:pic>
      <p:pic>
        <p:nvPicPr>
          <p:cNvPr id="18" name="Graphic 17" descr="Pandemic exponential curve bar graph with solid fill">
            <a:extLst>
              <a:ext uri="{FF2B5EF4-FFF2-40B4-BE49-F238E27FC236}">
                <a16:creationId xmlns:a16="http://schemas.microsoft.com/office/drawing/2014/main" id="{DF265754-7939-0FB1-6A7B-BFE66EA931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23045" y="1881595"/>
            <a:ext cx="1511521" cy="1511521"/>
          </a:xfrm>
          <a:prstGeom prst="rect">
            <a:avLst/>
          </a:prstGeom>
        </p:spPr>
      </p:pic>
      <p:sp>
        <p:nvSpPr>
          <p:cNvPr id="20" name="TextBox 19">
            <a:extLst>
              <a:ext uri="{FF2B5EF4-FFF2-40B4-BE49-F238E27FC236}">
                <a16:creationId xmlns:a16="http://schemas.microsoft.com/office/drawing/2014/main" id="{FD502AE9-1660-D4C0-86F9-A969318C095D}"/>
              </a:ext>
            </a:extLst>
          </p:cNvPr>
          <p:cNvSpPr txBox="1"/>
          <p:nvPr/>
        </p:nvSpPr>
        <p:spPr>
          <a:xfrm>
            <a:off x="2460694" y="3520301"/>
            <a:ext cx="2720906" cy="923330"/>
          </a:xfrm>
          <a:prstGeom prst="rect">
            <a:avLst/>
          </a:prstGeom>
          <a:noFill/>
        </p:spPr>
        <p:txBody>
          <a:bodyPr wrap="square">
            <a:spAutoFit/>
          </a:bodyPr>
          <a:lstStyle/>
          <a:p>
            <a:r>
              <a:rPr lang="en-US">
                <a:solidFill>
                  <a:schemeClr val="bg1">
                    <a:lumMod val="65000"/>
                  </a:schemeClr>
                </a:solidFill>
                <a:latin typeface="Segoe UI" panose="020B0502040204020203" pitchFamily="34" charset="0"/>
              </a:rPr>
              <a:t>Create AML Workspace &amp; register model in </a:t>
            </a:r>
            <a:r>
              <a:rPr lang="en-US" b="1">
                <a:solidFill>
                  <a:schemeClr val="bg1">
                    <a:lumMod val="65000"/>
                  </a:schemeClr>
                </a:solidFill>
                <a:latin typeface="Segoe UI" panose="020B0502040204020203" pitchFamily="34" charset="0"/>
              </a:rPr>
              <a:t>Azure ML Studio </a:t>
            </a:r>
            <a:r>
              <a:rPr lang="en-US">
                <a:solidFill>
                  <a:schemeClr val="bg1">
                    <a:lumMod val="65000"/>
                  </a:schemeClr>
                </a:solidFill>
                <a:latin typeface="Segoe UI" panose="020B0502040204020203" pitchFamily="34" charset="0"/>
              </a:rPr>
              <a:t>for use</a:t>
            </a:r>
          </a:p>
        </p:txBody>
      </p:sp>
      <p:pic>
        <p:nvPicPr>
          <p:cNvPr id="26" name="Graphic 25" descr="Illustrator with solid fill">
            <a:extLst>
              <a:ext uri="{FF2B5EF4-FFF2-40B4-BE49-F238E27FC236}">
                <a16:creationId xmlns:a16="http://schemas.microsoft.com/office/drawing/2014/main" id="{3E2C5285-DDAD-F81D-91DA-440D25FFD9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1566" y="3230827"/>
            <a:ext cx="1622286" cy="1622286"/>
          </a:xfrm>
          <a:prstGeom prst="rect">
            <a:avLst/>
          </a:prstGeom>
        </p:spPr>
      </p:pic>
      <p:sp>
        <p:nvSpPr>
          <p:cNvPr id="29" name="TextBox 28">
            <a:extLst>
              <a:ext uri="{FF2B5EF4-FFF2-40B4-BE49-F238E27FC236}">
                <a16:creationId xmlns:a16="http://schemas.microsoft.com/office/drawing/2014/main" id="{80F07396-57DC-0329-5848-AB615A3E0464}"/>
              </a:ext>
            </a:extLst>
          </p:cNvPr>
          <p:cNvSpPr txBox="1"/>
          <p:nvPr/>
        </p:nvSpPr>
        <p:spPr>
          <a:xfrm>
            <a:off x="770769" y="1326835"/>
            <a:ext cx="1492012" cy="307777"/>
          </a:xfrm>
          <a:prstGeom prst="rect">
            <a:avLst/>
          </a:prstGeom>
          <a:solidFill>
            <a:schemeClr val="bg1">
              <a:lumMod val="65000"/>
            </a:schemeClr>
          </a:solidFill>
        </p:spPr>
        <p:txBody>
          <a:bodyPr wrap="none" lIns="0" tIns="0" rIns="0" bIns="0" rtlCol="0">
            <a:spAutoFit/>
          </a:bodyPr>
          <a:lstStyle/>
          <a:p>
            <a:pPr algn="l"/>
            <a:r>
              <a:rPr lang="en-US" sz="2000">
                <a:solidFill>
                  <a:schemeClr val="bg1"/>
                </a:solidFill>
              </a:rPr>
              <a:t> Notebook 1 </a:t>
            </a:r>
          </a:p>
        </p:txBody>
      </p:sp>
      <p:sp>
        <p:nvSpPr>
          <p:cNvPr id="30" name="TextBox 29">
            <a:extLst>
              <a:ext uri="{FF2B5EF4-FFF2-40B4-BE49-F238E27FC236}">
                <a16:creationId xmlns:a16="http://schemas.microsoft.com/office/drawing/2014/main" id="{44619B0D-E4B7-A978-F751-17D5008D9638}"/>
              </a:ext>
            </a:extLst>
          </p:cNvPr>
          <p:cNvSpPr txBox="1"/>
          <p:nvPr/>
        </p:nvSpPr>
        <p:spPr>
          <a:xfrm>
            <a:off x="6548993" y="1251278"/>
            <a:ext cx="1492012" cy="307777"/>
          </a:xfrm>
          <a:prstGeom prst="rect">
            <a:avLst/>
          </a:prstGeom>
          <a:solidFill>
            <a:schemeClr val="bg1">
              <a:lumMod val="65000"/>
            </a:schemeClr>
          </a:solidFill>
        </p:spPr>
        <p:txBody>
          <a:bodyPr wrap="none" lIns="0" tIns="0" rIns="0" bIns="0" rtlCol="0">
            <a:spAutoFit/>
          </a:bodyPr>
          <a:lstStyle/>
          <a:p>
            <a:pPr algn="l"/>
            <a:r>
              <a:rPr lang="en-US" sz="2000">
                <a:solidFill>
                  <a:schemeClr val="bg1"/>
                </a:solidFill>
              </a:rPr>
              <a:t> Notebook 2 </a:t>
            </a:r>
          </a:p>
        </p:txBody>
      </p:sp>
      <p:sp>
        <p:nvSpPr>
          <p:cNvPr id="31" name="Rectangle 30">
            <a:extLst>
              <a:ext uri="{FF2B5EF4-FFF2-40B4-BE49-F238E27FC236}">
                <a16:creationId xmlns:a16="http://schemas.microsoft.com/office/drawing/2014/main" id="{04101130-17DA-0094-4B35-7ACCF333B8DC}"/>
              </a:ext>
            </a:extLst>
          </p:cNvPr>
          <p:cNvSpPr/>
          <p:nvPr/>
        </p:nvSpPr>
        <p:spPr bwMode="auto">
          <a:xfrm>
            <a:off x="5867400" y="1251278"/>
            <a:ext cx="71203" cy="499712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Subtitle">
            <a:extLst>
              <a:ext uri="{FF2B5EF4-FFF2-40B4-BE49-F238E27FC236}">
                <a16:creationId xmlns:a16="http://schemas.microsoft.com/office/drawing/2014/main" id="{CC441FFD-0FF8-F822-7B55-C97FE9AF6F1C}"/>
              </a:ext>
            </a:extLst>
          </p:cNvPr>
          <p:cNvSpPr>
            <a:spLocks noGrp="1"/>
          </p:cNvSpPr>
          <p:nvPr>
            <p:ph sz="quarter" idx="10" hasCustomPrompt="1"/>
          </p:nvPr>
        </p:nvSpPr>
        <p:spPr>
          <a:xfrm>
            <a:off x="641566" y="5417846"/>
            <a:ext cx="5142612" cy="830997"/>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lang="en-US" sz="1800">
                <a:solidFill>
                  <a:schemeClr val="bg1">
                    <a:lumMod val="65000"/>
                  </a:schemeClr>
                </a:solidFill>
              </a:rPr>
              <a:t>We’ll use a dataset of diabetes patient records to </a:t>
            </a:r>
            <a:r>
              <a:rPr lang="en-US" sz="1800" b="1">
                <a:solidFill>
                  <a:schemeClr val="bg1">
                    <a:lumMod val="65000"/>
                  </a:schemeClr>
                </a:solidFill>
              </a:rPr>
              <a:t>build &amp; register a model </a:t>
            </a:r>
            <a:r>
              <a:rPr lang="en-US" sz="1800">
                <a:solidFill>
                  <a:schemeClr val="bg1">
                    <a:lumMod val="65000"/>
                  </a:schemeClr>
                </a:solidFill>
              </a:rPr>
              <a:t>that predicts if a patient will be readmitted within 30 days of discharge.</a:t>
            </a:r>
            <a:endParaRPr sz="1800">
              <a:solidFill>
                <a:schemeClr val="bg1">
                  <a:lumMod val="65000"/>
                </a:schemeClr>
              </a:solidFill>
            </a:endParaRPr>
          </a:p>
        </p:txBody>
      </p:sp>
      <p:sp>
        <p:nvSpPr>
          <p:cNvPr id="6" name="TextBox 5">
            <a:extLst>
              <a:ext uri="{FF2B5EF4-FFF2-40B4-BE49-F238E27FC236}">
                <a16:creationId xmlns:a16="http://schemas.microsoft.com/office/drawing/2014/main" id="{C17807FD-4AC7-63EB-D149-C788A854B9E6}"/>
              </a:ext>
            </a:extLst>
          </p:cNvPr>
          <p:cNvSpPr txBox="1"/>
          <p:nvPr/>
        </p:nvSpPr>
        <p:spPr>
          <a:xfrm>
            <a:off x="2460694" y="2032238"/>
            <a:ext cx="2491591" cy="923330"/>
          </a:xfrm>
          <a:prstGeom prst="rect">
            <a:avLst/>
          </a:prstGeom>
          <a:noFill/>
        </p:spPr>
        <p:txBody>
          <a:bodyPr wrap="square">
            <a:spAutoFit/>
          </a:bodyPr>
          <a:lstStyle/>
          <a:p>
            <a:r>
              <a:rPr lang="en-US">
                <a:solidFill>
                  <a:schemeClr val="bg1">
                    <a:lumMod val="65000"/>
                  </a:schemeClr>
                </a:solidFill>
                <a:latin typeface="Segoe UI" panose="020B0502040204020203" pitchFamily="34" charset="0"/>
              </a:rPr>
              <a:t>Build &amp; Train an ML Model for the </a:t>
            </a:r>
            <a:r>
              <a:rPr lang="en-US" b="1">
                <a:solidFill>
                  <a:schemeClr val="bg1">
                    <a:lumMod val="65000"/>
                  </a:schemeClr>
                </a:solidFill>
                <a:latin typeface="Segoe UI" panose="020B0502040204020203" pitchFamily="34" charset="0"/>
              </a:rPr>
              <a:t>UCI Diabetes Dataset</a:t>
            </a:r>
          </a:p>
        </p:txBody>
      </p:sp>
      <p:sp>
        <p:nvSpPr>
          <p:cNvPr id="7" name="TextBox 6">
            <a:extLst>
              <a:ext uri="{FF2B5EF4-FFF2-40B4-BE49-F238E27FC236}">
                <a16:creationId xmlns:a16="http://schemas.microsoft.com/office/drawing/2014/main" id="{DB050F3D-0020-0A08-5E4F-E428FDF0FA93}"/>
              </a:ext>
            </a:extLst>
          </p:cNvPr>
          <p:cNvSpPr txBox="1"/>
          <p:nvPr/>
        </p:nvSpPr>
        <p:spPr>
          <a:xfrm>
            <a:off x="8247374" y="3580304"/>
            <a:ext cx="3303060" cy="923330"/>
          </a:xfrm>
          <a:prstGeom prst="rect">
            <a:avLst/>
          </a:prstGeom>
          <a:noFill/>
        </p:spPr>
        <p:txBody>
          <a:bodyPr wrap="square">
            <a:spAutoFit/>
          </a:bodyPr>
          <a:lstStyle/>
          <a:p>
            <a:r>
              <a:rPr lang="en-US">
                <a:solidFill>
                  <a:prstClr val="black"/>
                </a:solidFill>
                <a:latin typeface="Segoe UI" panose="020B0502040204020203" pitchFamily="34" charset="0"/>
              </a:rPr>
              <a:t>Use the dashboard to </a:t>
            </a:r>
            <a:r>
              <a:rPr lang="en-US" b="1">
                <a:solidFill>
                  <a:prstClr val="black"/>
                </a:solidFill>
                <a:latin typeface="Segoe UI" panose="020B0502040204020203" pitchFamily="34" charset="0"/>
              </a:rPr>
              <a:t>debug the model</a:t>
            </a:r>
            <a:r>
              <a:rPr lang="en-US">
                <a:solidFill>
                  <a:prstClr val="black"/>
                </a:solidFill>
                <a:latin typeface="Segoe UI" panose="020B0502040204020203" pitchFamily="34" charset="0"/>
              </a:rPr>
              <a:t> using various tools, in an intuitive workflow.</a:t>
            </a:r>
          </a:p>
        </p:txBody>
      </p:sp>
      <p:sp>
        <p:nvSpPr>
          <p:cNvPr id="8" name="TextBox 7">
            <a:extLst>
              <a:ext uri="{FF2B5EF4-FFF2-40B4-BE49-F238E27FC236}">
                <a16:creationId xmlns:a16="http://schemas.microsoft.com/office/drawing/2014/main" id="{2A4DAB56-2F18-220F-5757-BE72E8260C89}"/>
              </a:ext>
            </a:extLst>
          </p:cNvPr>
          <p:cNvSpPr txBox="1"/>
          <p:nvPr/>
        </p:nvSpPr>
        <p:spPr>
          <a:xfrm>
            <a:off x="8217457" y="2067005"/>
            <a:ext cx="3362894" cy="923330"/>
          </a:xfrm>
          <a:prstGeom prst="rect">
            <a:avLst/>
          </a:prstGeom>
          <a:noFill/>
        </p:spPr>
        <p:txBody>
          <a:bodyPr wrap="square">
            <a:spAutoFit/>
          </a:bodyPr>
          <a:lstStyle/>
          <a:p>
            <a:r>
              <a:rPr lang="en-US">
                <a:solidFill>
                  <a:schemeClr val="bg1">
                    <a:lumMod val="65000"/>
                  </a:schemeClr>
                </a:solidFill>
                <a:latin typeface="Segoe UI" panose="020B0502040204020203" pitchFamily="34" charset="0"/>
              </a:rPr>
              <a:t>Create a </a:t>
            </a:r>
            <a:r>
              <a:rPr lang="en-US" b="1">
                <a:solidFill>
                  <a:schemeClr val="bg1">
                    <a:lumMod val="65000"/>
                  </a:schemeClr>
                </a:solidFill>
                <a:latin typeface="Segoe UI" panose="020B0502040204020203" pitchFamily="34" charset="0"/>
              </a:rPr>
              <a:t>Responsible AI Dashboard</a:t>
            </a:r>
            <a:r>
              <a:rPr lang="en-US">
                <a:solidFill>
                  <a:schemeClr val="bg1">
                    <a:lumMod val="65000"/>
                  </a:schemeClr>
                </a:solidFill>
                <a:latin typeface="Segoe UI" panose="020B0502040204020203" pitchFamily="34" charset="0"/>
              </a:rPr>
              <a:t> with specific components, for the model.</a:t>
            </a:r>
            <a:endParaRPr lang="en-US">
              <a:solidFill>
                <a:schemeClr val="bg1">
                  <a:lumMod val="65000"/>
                </a:schemeClr>
              </a:solidFill>
              <a:latin typeface="Calibri" panose="020F0502020204030204"/>
            </a:endParaRPr>
          </a:p>
        </p:txBody>
      </p:sp>
      <p:sp>
        <p:nvSpPr>
          <p:cNvPr id="9" name="Subtitle">
            <a:extLst>
              <a:ext uri="{FF2B5EF4-FFF2-40B4-BE49-F238E27FC236}">
                <a16:creationId xmlns:a16="http://schemas.microsoft.com/office/drawing/2014/main" id="{2D4D10C7-F48A-7D5F-DCA1-62D3BB33AA84}"/>
              </a:ext>
            </a:extLst>
          </p:cNvPr>
          <p:cNvSpPr txBox="1">
            <a:spLocks/>
          </p:cNvSpPr>
          <p:nvPr/>
        </p:nvSpPr>
        <p:spPr>
          <a:xfrm>
            <a:off x="6407822" y="5368107"/>
            <a:ext cx="5142612"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t>We’ll </a:t>
            </a:r>
            <a:r>
              <a:rPr lang="en-US" sz="1800" b="1">
                <a:solidFill>
                  <a:schemeClr val="accent3"/>
                </a:solidFill>
              </a:rPr>
              <a:t>assess model for responsible AI</a:t>
            </a:r>
            <a:r>
              <a:rPr lang="en-US" sz="1800"/>
              <a:t> practices by using the error analysis, model overview, data analysis &amp; feature analysis components for insights</a:t>
            </a:r>
          </a:p>
        </p:txBody>
      </p:sp>
      <p:sp>
        <p:nvSpPr>
          <p:cNvPr id="3" name="TextBox 2">
            <a:extLst>
              <a:ext uri="{FF2B5EF4-FFF2-40B4-BE49-F238E27FC236}">
                <a16:creationId xmlns:a16="http://schemas.microsoft.com/office/drawing/2014/main" id="{F58F2CD4-7E0C-2029-36D7-718C3DC01E57}"/>
              </a:ext>
            </a:extLst>
          </p:cNvPr>
          <p:cNvSpPr txBox="1"/>
          <p:nvPr/>
        </p:nvSpPr>
        <p:spPr>
          <a:xfrm>
            <a:off x="10668000" y="4382231"/>
            <a:ext cx="692497" cy="830997"/>
          </a:xfrm>
          <a:prstGeom prst="rect">
            <a:avLst/>
          </a:prstGeom>
          <a:noFill/>
        </p:spPr>
        <p:txBody>
          <a:bodyPr wrap="none" lIns="0" tIns="0" rIns="0" bIns="0" rtlCol="0">
            <a:spAutoFit/>
          </a:bodyPr>
          <a:lstStyle/>
          <a:p>
            <a:pPr algn="l"/>
            <a:r>
              <a:rPr lang="en-US" sz="5400"/>
              <a:t>🚀</a:t>
            </a:r>
          </a:p>
        </p:txBody>
      </p:sp>
    </p:spTree>
    <p:extLst>
      <p:ext uri="{BB962C8B-B14F-4D97-AF65-F5344CB8AC3E}">
        <p14:creationId xmlns:p14="http://schemas.microsoft.com/office/powerpoint/2010/main" val="39240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6169D-A184-F219-14EB-81C93D294F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CBBB91-E9F2-8893-338C-BF322F848FF2}"/>
              </a:ext>
            </a:extLst>
          </p:cNvPr>
          <p:cNvSpPr>
            <a:spLocks noGrp="1"/>
          </p:cNvSpPr>
          <p:nvPr>
            <p:ph type="title"/>
          </p:nvPr>
        </p:nvSpPr>
        <p:spPr/>
        <p:txBody>
          <a:bodyPr/>
          <a:lstStyle/>
          <a:p>
            <a:r>
              <a:rPr lang="en-US">
                <a:solidFill>
                  <a:schemeClr val="accent2"/>
                </a:solidFill>
                <a:cs typeface="Segoe UI"/>
              </a:rPr>
              <a:t>Stage 4 – </a:t>
            </a:r>
            <a:r>
              <a:rPr lang="en-US">
                <a:cs typeface="Segoe UI"/>
              </a:rPr>
              <a:t>Debug Model Using The RAI Dashboard</a:t>
            </a:r>
            <a:endParaRPr lang="en-US"/>
          </a:p>
        </p:txBody>
      </p:sp>
      <p:sp>
        <p:nvSpPr>
          <p:cNvPr id="5" name="Rectangle 4">
            <a:extLst>
              <a:ext uri="{FF2B5EF4-FFF2-40B4-BE49-F238E27FC236}">
                <a16:creationId xmlns:a16="http://schemas.microsoft.com/office/drawing/2014/main" id="{6A367E61-D22E-632D-72E2-5A8FD6C52879}"/>
              </a:ext>
            </a:extLst>
          </p:cNvPr>
          <p:cNvSpPr/>
          <p:nvPr/>
        </p:nvSpPr>
        <p:spPr bwMode="auto">
          <a:xfrm>
            <a:off x="9465733" y="2023533"/>
            <a:ext cx="59267" cy="39708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2009A450-FD19-C405-0D3F-32A1FD7913FF}"/>
              </a:ext>
            </a:extLst>
          </p:cNvPr>
          <p:cNvSpPr txBox="1"/>
          <p:nvPr/>
        </p:nvSpPr>
        <p:spPr>
          <a:xfrm>
            <a:off x="2116667" y="6223403"/>
            <a:ext cx="7349066" cy="338554"/>
          </a:xfrm>
          <a:prstGeom prst="rect">
            <a:avLst/>
          </a:prstGeom>
          <a:noFill/>
        </p:spPr>
        <p:txBody>
          <a:bodyPr wrap="square">
            <a:spAutoFit/>
          </a:bodyPr>
          <a:lstStyle/>
          <a:p>
            <a:pPr marL="228600" lvl="1" algn="r" defTabSz="932742">
              <a:spcBef>
                <a:spcPct val="20000"/>
              </a:spcBef>
              <a:spcAft>
                <a:spcPct val="0"/>
              </a:spcAft>
              <a:buSzPct val="90000"/>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lang="en-US" sz="1600" b="1">
                <a:ln w="9525" cap="flat" cmpd="sng" algn="ctr">
                  <a:noFill/>
                  <a:prstDash val="solid"/>
                  <a:round/>
                  <a:headEnd type="none" w="med" len="med"/>
                  <a:tailEnd type="none" w="med" len="med"/>
                </a:ln>
                <a:solidFill>
                  <a:schemeClr val="accent2"/>
                </a:solidFill>
                <a:sym typeface="Wingdings" charset="2"/>
              </a:rPr>
              <a:t>See Video | </a:t>
            </a:r>
            <a:r>
              <a:rPr lang="en-US" sz="1600" b="1">
                <a:solidFill>
                  <a:srgbClr val="2A446F"/>
                </a:solidFill>
                <a:cs typeface="Segoe UI"/>
              </a:rPr>
              <a:t>https://</a:t>
            </a:r>
            <a:r>
              <a:rPr lang="en-US" sz="1600" b="1" err="1">
                <a:solidFill>
                  <a:srgbClr val="2A446F"/>
                </a:solidFill>
                <a:cs typeface="Segoe UI"/>
              </a:rPr>
              <a:t>aka.ms</a:t>
            </a:r>
            <a:r>
              <a:rPr lang="en-US" sz="1600" b="1">
                <a:solidFill>
                  <a:srgbClr val="2A446F"/>
                </a:solidFill>
                <a:cs typeface="Segoe UI"/>
              </a:rPr>
              <a:t>/rai-hub/</a:t>
            </a:r>
            <a:r>
              <a:rPr lang="en-US" sz="1600" b="1" err="1">
                <a:solidFill>
                  <a:srgbClr val="2A446F"/>
                </a:solidFill>
                <a:cs typeface="Segoe UI"/>
              </a:rPr>
              <a:t>raidashboard</a:t>
            </a:r>
            <a:r>
              <a:rPr lang="en-US" sz="1600" b="1">
                <a:solidFill>
                  <a:srgbClr val="2A446F"/>
                </a:solidFill>
                <a:cs typeface="Segoe UI"/>
              </a:rPr>
              <a:t>-module-walkthrough</a:t>
            </a:r>
            <a:endParaRPr lang="en-US" sz="1600" b="1">
              <a:solidFill>
                <a:srgbClr val="2A446F"/>
              </a:solidFill>
            </a:endParaRPr>
          </a:p>
        </p:txBody>
      </p:sp>
      <p:pic>
        <p:nvPicPr>
          <p:cNvPr id="10" name="Picture 9">
            <a:extLst>
              <a:ext uri="{FF2B5EF4-FFF2-40B4-BE49-F238E27FC236}">
                <a16:creationId xmlns:a16="http://schemas.microsoft.com/office/drawing/2014/main" id="{4C91822E-DC56-BE82-A50D-1C1E1E130C70}"/>
              </a:ext>
            </a:extLst>
          </p:cNvPr>
          <p:cNvPicPr>
            <a:picLocks noChangeAspect="1"/>
          </p:cNvPicPr>
          <p:nvPr/>
        </p:nvPicPr>
        <p:blipFill>
          <a:blip r:embed="rId3"/>
          <a:stretch>
            <a:fillRect/>
          </a:stretch>
        </p:blipFill>
        <p:spPr>
          <a:xfrm>
            <a:off x="9719731" y="4377556"/>
            <a:ext cx="2184401" cy="2184401"/>
          </a:xfrm>
          <a:prstGeom prst="rect">
            <a:avLst/>
          </a:prstGeom>
          <a:ln>
            <a:solidFill>
              <a:schemeClr val="tx1"/>
            </a:solidFill>
          </a:ln>
        </p:spPr>
      </p:pic>
      <p:sp>
        <p:nvSpPr>
          <p:cNvPr id="4" name="TextBox 3">
            <a:extLst>
              <a:ext uri="{FF2B5EF4-FFF2-40B4-BE49-F238E27FC236}">
                <a16:creationId xmlns:a16="http://schemas.microsoft.com/office/drawing/2014/main" id="{F91D1FA0-289A-B2BF-5DF4-910EA70D98BC}"/>
              </a:ext>
            </a:extLst>
          </p:cNvPr>
          <p:cNvSpPr txBox="1"/>
          <p:nvPr/>
        </p:nvSpPr>
        <p:spPr>
          <a:xfrm>
            <a:off x="9752389" y="1376925"/>
            <a:ext cx="1863844" cy="307777"/>
          </a:xfrm>
          <a:prstGeom prst="rect">
            <a:avLst/>
          </a:prstGeom>
          <a:solidFill>
            <a:srgbClr val="2A446F"/>
          </a:solidFill>
        </p:spPr>
        <p:txBody>
          <a:bodyPr wrap="none" lIns="0" tIns="0" rIns="0" bIns="0" rtlCol="0">
            <a:spAutoFit/>
          </a:bodyPr>
          <a:lstStyle/>
          <a:p>
            <a:pPr algn="l"/>
            <a:r>
              <a:rPr lang="en-US" sz="2000">
                <a:solidFill>
                  <a:schemeClr val="bg1"/>
                </a:solidFill>
              </a:rPr>
              <a:t>Azure ML Studio</a:t>
            </a:r>
          </a:p>
        </p:txBody>
      </p:sp>
      <p:sp>
        <p:nvSpPr>
          <p:cNvPr id="8" name="TextBox 7">
            <a:extLst>
              <a:ext uri="{FF2B5EF4-FFF2-40B4-BE49-F238E27FC236}">
                <a16:creationId xmlns:a16="http://schemas.microsoft.com/office/drawing/2014/main" id="{D7F774F3-7C3E-4A0C-A466-BF947BC04D41}"/>
              </a:ext>
            </a:extLst>
          </p:cNvPr>
          <p:cNvSpPr txBox="1"/>
          <p:nvPr/>
        </p:nvSpPr>
        <p:spPr>
          <a:xfrm>
            <a:off x="9778515" y="1961701"/>
            <a:ext cx="2108200"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Minimize sidebar to see full dashboard</a:t>
            </a:r>
          </a:p>
        </p:txBody>
      </p:sp>
      <p:sp>
        <p:nvSpPr>
          <p:cNvPr id="6" name="TextBox 5">
            <a:extLst>
              <a:ext uri="{FF2B5EF4-FFF2-40B4-BE49-F238E27FC236}">
                <a16:creationId xmlns:a16="http://schemas.microsoft.com/office/drawing/2014/main" id="{0CD06DB3-CC14-C28C-6D87-0E48D2A506FC}"/>
              </a:ext>
            </a:extLst>
          </p:cNvPr>
          <p:cNvSpPr txBox="1"/>
          <p:nvPr/>
        </p:nvSpPr>
        <p:spPr>
          <a:xfrm>
            <a:off x="9832943" y="2873055"/>
            <a:ext cx="2108200"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Walk through four dashboard tasks to debug model &amp; assess compliance</a:t>
            </a:r>
          </a:p>
        </p:txBody>
      </p:sp>
      <p:pic>
        <p:nvPicPr>
          <p:cNvPr id="13" name="Picture 12" descr="A screenshot of a computer&#10;&#10;Description automatically generated">
            <a:extLst>
              <a:ext uri="{FF2B5EF4-FFF2-40B4-BE49-F238E27FC236}">
                <a16:creationId xmlns:a16="http://schemas.microsoft.com/office/drawing/2014/main" id="{2635353B-BE44-5FDA-281F-0851DDBD30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63" y="1242957"/>
            <a:ext cx="8623955" cy="4762328"/>
          </a:xfrm>
          <a:prstGeom prst="rect">
            <a:avLst/>
          </a:prstGeom>
          <a:ln>
            <a:solidFill>
              <a:schemeClr val="tx1"/>
            </a:solidFill>
          </a:ln>
        </p:spPr>
      </p:pic>
    </p:spTree>
    <p:extLst>
      <p:ext uri="{BB962C8B-B14F-4D97-AF65-F5344CB8AC3E}">
        <p14:creationId xmlns:p14="http://schemas.microsoft.com/office/powerpoint/2010/main" val="20375321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0DA6D-F539-CD71-EBBB-3DF9EAF05183}"/>
            </a:ext>
          </a:extLst>
        </p:cNvPr>
        <p:cNvGrpSpPr/>
        <p:nvPr/>
      </p:nvGrpSpPr>
      <p:grpSpPr>
        <a:xfrm>
          <a:off x="0" y="0"/>
          <a:ext cx="0" cy="0"/>
          <a:chOff x="0" y="0"/>
          <a:chExt cx="0" cy="0"/>
        </a:xfrm>
      </p:grpSpPr>
      <p:graphicFrame>
        <p:nvGraphicFramePr>
          <p:cNvPr id="8" name="Content Placeholder 2">
            <a:extLst>
              <a:ext uri="{FF2B5EF4-FFF2-40B4-BE49-F238E27FC236}">
                <a16:creationId xmlns:a16="http://schemas.microsoft.com/office/drawing/2014/main" id="{FEE943D5-A325-A1C7-ABEE-4A35BB7A054F}"/>
              </a:ext>
            </a:extLst>
          </p:cNvPr>
          <p:cNvGraphicFramePr>
            <a:graphicFrameLocks/>
          </p:cNvGraphicFramePr>
          <p:nvPr/>
        </p:nvGraphicFramePr>
        <p:xfrm>
          <a:off x="762000" y="685800"/>
          <a:ext cx="7543800" cy="5329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187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D805E-30AC-0335-FFF7-036D88526E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98FE5A-FCFB-ABA1-F0AE-14FE8B8B0075}"/>
              </a:ext>
            </a:extLst>
          </p:cNvPr>
          <p:cNvSpPr>
            <a:spLocks noGrp="1"/>
          </p:cNvSpPr>
          <p:nvPr>
            <p:ph type="title"/>
          </p:nvPr>
        </p:nvSpPr>
        <p:spPr/>
        <p:txBody>
          <a:bodyPr/>
          <a:lstStyle/>
          <a:p>
            <a:r>
              <a:rPr lang="en-US">
                <a:solidFill>
                  <a:schemeClr val="accent2"/>
                </a:solidFill>
                <a:cs typeface="Segoe UI"/>
              </a:rPr>
              <a:t>Task 1: </a:t>
            </a:r>
            <a:r>
              <a:rPr lang="en-US">
                <a:cs typeface="Segoe UI"/>
              </a:rPr>
              <a:t>Error Analysis</a:t>
            </a:r>
            <a:endParaRPr lang="en-US"/>
          </a:p>
        </p:txBody>
      </p:sp>
      <p:sp>
        <p:nvSpPr>
          <p:cNvPr id="3" name="TextBox 2">
            <a:extLst>
              <a:ext uri="{FF2B5EF4-FFF2-40B4-BE49-F238E27FC236}">
                <a16:creationId xmlns:a16="http://schemas.microsoft.com/office/drawing/2014/main" id="{CB0A2697-A989-E1C4-3279-31872321407E}"/>
              </a:ext>
            </a:extLst>
          </p:cNvPr>
          <p:cNvSpPr txBox="1"/>
          <p:nvPr/>
        </p:nvSpPr>
        <p:spPr>
          <a:xfrm>
            <a:off x="2116667" y="6223403"/>
            <a:ext cx="7349066" cy="338554"/>
          </a:xfrm>
          <a:prstGeom prst="rect">
            <a:avLst/>
          </a:prstGeom>
          <a:noFill/>
        </p:spPr>
        <p:txBody>
          <a:bodyPr wrap="square">
            <a:spAutoFit/>
          </a:bodyPr>
          <a:lstStyle/>
          <a:p>
            <a:pPr marL="228600" lvl="1" algn="r" defTabSz="932742">
              <a:spcBef>
                <a:spcPct val="20000"/>
              </a:spcBef>
              <a:spcAft>
                <a:spcPct val="0"/>
              </a:spcAft>
              <a:buSzPct val="90000"/>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lang="en-US" sz="1600" b="1">
                <a:ln w="9525" cap="flat" cmpd="sng" algn="ctr">
                  <a:noFill/>
                  <a:prstDash val="solid"/>
                  <a:round/>
                  <a:headEnd type="none" w="med" len="med"/>
                  <a:tailEnd type="none" w="med" len="med"/>
                </a:ln>
                <a:solidFill>
                  <a:schemeClr val="accent2"/>
                </a:solidFill>
                <a:sym typeface="Wingdings" charset="2"/>
              </a:rPr>
              <a:t>See Video | </a:t>
            </a:r>
            <a:r>
              <a:rPr lang="en-US" sz="1600" b="1">
                <a:solidFill>
                  <a:srgbClr val="2A446F"/>
                </a:solidFill>
                <a:cs typeface="Segoe UI"/>
              </a:rPr>
              <a:t>https://</a:t>
            </a:r>
            <a:r>
              <a:rPr lang="en-US" sz="1600" b="1" err="1">
                <a:solidFill>
                  <a:srgbClr val="2A446F"/>
                </a:solidFill>
                <a:cs typeface="Segoe UI"/>
              </a:rPr>
              <a:t>aka.ms</a:t>
            </a:r>
            <a:r>
              <a:rPr lang="en-US" sz="1600" b="1">
                <a:solidFill>
                  <a:srgbClr val="2A446F"/>
                </a:solidFill>
                <a:cs typeface="Segoe UI"/>
              </a:rPr>
              <a:t>/rai-hub/</a:t>
            </a:r>
            <a:r>
              <a:rPr lang="en-US" sz="1600" b="1" err="1">
                <a:solidFill>
                  <a:srgbClr val="2A446F"/>
                </a:solidFill>
                <a:cs typeface="Segoe UI"/>
              </a:rPr>
              <a:t>raidashboard</a:t>
            </a:r>
            <a:r>
              <a:rPr lang="en-US" sz="1600" b="1">
                <a:solidFill>
                  <a:srgbClr val="2A446F"/>
                </a:solidFill>
                <a:cs typeface="Segoe UI"/>
              </a:rPr>
              <a:t>-module-walkthrough</a:t>
            </a:r>
            <a:endParaRPr lang="en-US" sz="1600" b="1">
              <a:solidFill>
                <a:srgbClr val="2A446F"/>
              </a:solidFill>
            </a:endParaRPr>
          </a:p>
        </p:txBody>
      </p:sp>
      <p:pic>
        <p:nvPicPr>
          <p:cNvPr id="9" name="Picture 4" descr="Tree map High error rate">
            <a:extLst>
              <a:ext uri="{FF2B5EF4-FFF2-40B4-BE49-F238E27FC236}">
                <a16:creationId xmlns:a16="http://schemas.microsoft.com/office/drawing/2014/main" id="{BBE57A7E-4945-8F9C-8F5B-5448594389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34460"/>
            <a:ext cx="11430000" cy="44350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083BDD3-9686-574D-D071-63902A41DD5E}"/>
              </a:ext>
            </a:extLst>
          </p:cNvPr>
          <p:cNvPicPr>
            <a:picLocks noChangeAspect="1"/>
          </p:cNvPicPr>
          <p:nvPr/>
        </p:nvPicPr>
        <p:blipFill>
          <a:blip r:embed="rId4"/>
          <a:stretch>
            <a:fillRect/>
          </a:stretch>
        </p:blipFill>
        <p:spPr>
          <a:xfrm>
            <a:off x="10591800" y="185555"/>
            <a:ext cx="1422401" cy="1422401"/>
          </a:xfrm>
          <a:prstGeom prst="rect">
            <a:avLst/>
          </a:prstGeom>
          <a:ln>
            <a:solidFill>
              <a:schemeClr val="tx1"/>
            </a:solidFill>
          </a:ln>
        </p:spPr>
      </p:pic>
    </p:spTree>
    <p:extLst>
      <p:ext uri="{BB962C8B-B14F-4D97-AF65-F5344CB8AC3E}">
        <p14:creationId xmlns:p14="http://schemas.microsoft.com/office/powerpoint/2010/main" val="30706960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B4D9C-84B3-D95A-FCCC-C7585D0614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9A9763-488D-1640-D999-EC134ECF78FE}"/>
              </a:ext>
            </a:extLst>
          </p:cNvPr>
          <p:cNvSpPr>
            <a:spLocks noGrp="1"/>
          </p:cNvSpPr>
          <p:nvPr>
            <p:ph type="title"/>
          </p:nvPr>
        </p:nvSpPr>
        <p:spPr/>
        <p:txBody>
          <a:bodyPr/>
          <a:lstStyle/>
          <a:p>
            <a:r>
              <a:rPr lang="en-US">
                <a:solidFill>
                  <a:schemeClr val="accent2"/>
                </a:solidFill>
                <a:cs typeface="Segoe UI"/>
              </a:rPr>
              <a:t>Task 2: </a:t>
            </a:r>
            <a:r>
              <a:rPr lang="en-US">
                <a:cs typeface="Segoe UI"/>
              </a:rPr>
              <a:t>Model Overview</a:t>
            </a:r>
            <a:endParaRPr lang="en-US"/>
          </a:p>
        </p:txBody>
      </p:sp>
      <p:sp>
        <p:nvSpPr>
          <p:cNvPr id="3" name="TextBox 2">
            <a:extLst>
              <a:ext uri="{FF2B5EF4-FFF2-40B4-BE49-F238E27FC236}">
                <a16:creationId xmlns:a16="http://schemas.microsoft.com/office/drawing/2014/main" id="{53C0F46A-E81D-0C16-8FDE-2CD2628FC20B}"/>
              </a:ext>
            </a:extLst>
          </p:cNvPr>
          <p:cNvSpPr txBox="1"/>
          <p:nvPr/>
        </p:nvSpPr>
        <p:spPr>
          <a:xfrm>
            <a:off x="2116667" y="6223403"/>
            <a:ext cx="7349066" cy="338554"/>
          </a:xfrm>
          <a:prstGeom prst="rect">
            <a:avLst/>
          </a:prstGeom>
          <a:noFill/>
        </p:spPr>
        <p:txBody>
          <a:bodyPr wrap="square">
            <a:spAutoFit/>
          </a:bodyPr>
          <a:lstStyle/>
          <a:p>
            <a:pPr marL="228600" lvl="1" algn="r" defTabSz="932742">
              <a:spcBef>
                <a:spcPct val="20000"/>
              </a:spcBef>
              <a:spcAft>
                <a:spcPct val="0"/>
              </a:spcAft>
              <a:buSzPct val="90000"/>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lang="en-US" sz="1600" b="1">
                <a:ln w="9525" cap="flat" cmpd="sng" algn="ctr">
                  <a:noFill/>
                  <a:prstDash val="solid"/>
                  <a:round/>
                  <a:headEnd type="none" w="med" len="med"/>
                  <a:tailEnd type="none" w="med" len="med"/>
                </a:ln>
                <a:solidFill>
                  <a:schemeClr val="accent2"/>
                </a:solidFill>
                <a:sym typeface="Wingdings" charset="2"/>
              </a:rPr>
              <a:t>See Video | </a:t>
            </a:r>
            <a:r>
              <a:rPr lang="en-US" sz="1600" b="1">
                <a:solidFill>
                  <a:srgbClr val="2A446F"/>
                </a:solidFill>
                <a:cs typeface="Segoe UI"/>
              </a:rPr>
              <a:t>https://</a:t>
            </a:r>
            <a:r>
              <a:rPr lang="en-US" sz="1600" b="1" err="1">
                <a:solidFill>
                  <a:srgbClr val="2A446F"/>
                </a:solidFill>
                <a:cs typeface="Segoe UI"/>
              </a:rPr>
              <a:t>aka.ms</a:t>
            </a:r>
            <a:r>
              <a:rPr lang="en-US" sz="1600" b="1">
                <a:solidFill>
                  <a:srgbClr val="2A446F"/>
                </a:solidFill>
                <a:cs typeface="Segoe UI"/>
              </a:rPr>
              <a:t>/rai-hub/</a:t>
            </a:r>
            <a:r>
              <a:rPr lang="en-US" sz="1600" b="1" err="1">
                <a:solidFill>
                  <a:srgbClr val="2A446F"/>
                </a:solidFill>
                <a:cs typeface="Segoe UI"/>
              </a:rPr>
              <a:t>raidashboard</a:t>
            </a:r>
            <a:r>
              <a:rPr lang="en-US" sz="1600" b="1">
                <a:solidFill>
                  <a:srgbClr val="2A446F"/>
                </a:solidFill>
                <a:cs typeface="Segoe UI"/>
              </a:rPr>
              <a:t>-module-walkthrough</a:t>
            </a:r>
            <a:endParaRPr lang="en-US" sz="1600" b="1">
              <a:solidFill>
                <a:srgbClr val="2A446F"/>
              </a:solidFill>
            </a:endParaRPr>
          </a:p>
        </p:txBody>
      </p:sp>
      <p:pic>
        <p:nvPicPr>
          <p:cNvPr id="11266" name="Picture 2">
            <a:extLst>
              <a:ext uri="{FF2B5EF4-FFF2-40B4-BE49-F238E27FC236}">
                <a16:creationId xmlns:a16="http://schemas.microsoft.com/office/drawing/2014/main" id="{02995B71-6884-0E65-FED8-6FE524A03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3357"/>
            <a:ext cx="12192000" cy="46878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2B9FEF9-38C3-6F70-4ACB-A4B1D7588EB9}"/>
              </a:ext>
            </a:extLst>
          </p:cNvPr>
          <p:cNvPicPr>
            <a:picLocks noChangeAspect="1"/>
          </p:cNvPicPr>
          <p:nvPr/>
        </p:nvPicPr>
        <p:blipFill>
          <a:blip r:embed="rId4"/>
          <a:stretch>
            <a:fillRect/>
          </a:stretch>
        </p:blipFill>
        <p:spPr>
          <a:xfrm>
            <a:off x="10591800" y="185555"/>
            <a:ext cx="1422401" cy="1422401"/>
          </a:xfrm>
          <a:prstGeom prst="rect">
            <a:avLst/>
          </a:prstGeom>
          <a:ln>
            <a:solidFill>
              <a:schemeClr val="tx1"/>
            </a:solidFill>
          </a:ln>
        </p:spPr>
      </p:pic>
    </p:spTree>
    <p:extLst>
      <p:ext uri="{BB962C8B-B14F-4D97-AF65-F5344CB8AC3E}">
        <p14:creationId xmlns:p14="http://schemas.microsoft.com/office/powerpoint/2010/main" val="27793598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A6408-AFC6-3BCD-E4CF-75906AEA0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4AC8B6-BF4A-ACD2-E664-2A66D56F2972}"/>
              </a:ext>
            </a:extLst>
          </p:cNvPr>
          <p:cNvSpPr>
            <a:spLocks noGrp="1"/>
          </p:cNvSpPr>
          <p:nvPr>
            <p:ph type="title"/>
          </p:nvPr>
        </p:nvSpPr>
        <p:spPr/>
        <p:txBody>
          <a:bodyPr/>
          <a:lstStyle/>
          <a:p>
            <a:r>
              <a:rPr lang="en-US">
                <a:solidFill>
                  <a:schemeClr val="accent2"/>
                </a:solidFill>
                <a:cs typeface="Segoe UI"/>
              </a:rPr>
              <a:t>Task 3: </a:t>
            </a:r>
            <a:r>
              <a:rPr lang="en-US">
                <a:cs typeface="Segoe UI"/>
              </a:rPr>
              <a:t>Data Analysis</a:t>
            </a:r>
            <a:endParaRPr lang="en-US"/>
          </a:p>
        </p:txBody>
      </p:sp>
      <p:sp>
        <p:nvSpPr>
          <p:cNvPr id="3" name="TextBox 2">
            <a:extLst>
              <a:ext uri="{FF2B5EF4-FFF2-40B4-BE49-F238E27FC236}">
                <a16:creationId xmlns:a16="http://schemas.microsoft.com/office/drawing/2014/main" id="{896F4EAF-7C89-92D8-2506-8CA4D465A025}"/>
              </a:ext>
            </a:extLst>
          </p:cNvPr>
          <p:cNvSpPr txBox="1"/>
          <p:nvPr/>
        </p:nvSpPr>
        <p:spPr>
          <a:xfrm>
            <a:off x="2116667" y="6223403"/>
            <a:ext cx="7349066" cy="338554"/>
          </a:xfrm>
          <a:prstGeom prst="rect">
            <a:avLst/>
          </a:prstGeom>
          <a:noFill/>
        </p:spPr>
        <p:txBody>
          <a:bodyPr wrap="square">
            <a:spAutoFit/>
          </a:bodyPr>
          <a:lstStyle/>
          <a:p>
            <a:pPr marL="228600" lvl="1" algn="r" defTabSz="932742">
              <a:spcBef>
                <a:spcPct val="20000"/>
              </a:spcBef>
              <a:spcAft>
                <a:spcPct val="0"/>
              </a:spcAft>
              <a:buSzPct val="90000"/>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lang="en-US" sz="1600" b="1">
                <a:ln w="9525" cap="flat" cmpd="sng" algn="ctr">
                  <a:noFill/>
                  <a:prstDash val="solid"/>
                  <a:round/>
                  <a:headEnd type="none" w="med" len="med"/>
                  <a:tailEnd type="none" w="med" len="med"/>
                </a:ln>
                <a:solidFill>
                  <a:schemeClr val="accent2"/>
                </a:solidFill>
                <a:sym typeface="Wingdings" charset="2"/>
              </a:rPr>
              <a:t>See Video | </a:t>
            </a:r>
            <a:r>
              <a:rPr lang="en-US" sz="1600" b="1">
                <a:solidFill>
                  <a:srgbClr val="2A446F"/>
                </a:solidFill>
                <a:cs typeface="Segoe UI"/>
              </a:rPr>
              <a:t>https://</a:t>
            </a:r>
            <a:r>
              <a:rPr lang="en-US" sz="1600" b="1" err="1">
                <a:solidFill>
                  <a:srgbClr val="2A446F"/>
                </a:solidFill>
                <a:cs typeface="Segoe UI"/>
              </a:rPr>
              <a:t>aka.ms</a:t>
            </a:r>
            <a:r>
              <a:rPr lang="en-US" sz="1600" b="1">
                <a:solidFill>
                  <a:srgbClr val="2A446F"/>
                </a:solidFill>
                <a:cs typeface="Segoe UI"/>
              </a:rPr>
              <a:t>/rai-hub/</a:t>
            </a:r>
            <a:r>
              <a:rPr lang="en-US" sz="1600" b="1" err="1">
                <a:solidFill>
                  <a:srgbClr val="2A446F"/>
                </a:solidFill>
                <a:cs typeface="Segoe UI"/>
              </a:rPr>
              <a:t>raidashboard</a:t>
            </a:r>
            <a:r>
              <a:rPr lang="en-US" sz="1600" b="1">
                <a:solidFill>
                  <a:srgbClr val="2A446F"/>
                </a:solidFill>
                <a:cs typeface="Segoe UI"/>
              </a:rPr>
              <a:t>-module-walkthrough</a:t>
            </a:r>
            <a:endParaRPr lang="en-US" sz="1600" b="1">
              <a:solidFill>
                <a:srgbClr val="2A446F"/>
              </a:solidFill>
            </a:endParaRPr>
          </a:p>
        </p:txBody>
      </p:sp>
      <p:pic>
        <p:nvPicPr>
          <p:cNvPr id="13314" name="Picture 2" descr="Chart view">
            <a:extLst>
              <a:ext uri="{FF2B5EF4-FFF2-40B4-BE49-F238E27FC236}">
                <a16:creationId xmlns:a16="http://schemas.microsoft.com/office/drawing/2014/main" id="{8EBEF048-859D-BA07-36AB-44E4B3161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71600"/>
            <a:ext cx="5277873" cy="351478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3316" name="Picture 4" descr="True Y count">
            <a:extLst>
              <a:ext uri="{FF2B5EF4-FFF2-40B4-BE49-F238E27FC236}">
                <a16:creationId xmlns:a16="http://schemas.microsoft.com/office/drawing/2014/main" id="{38FC3B42-B993-8992-C264-3ECBD0126E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1383" y="2348216"/>
            <a:ext cx="6394988" cy="345729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080E177-7BC5-8C23-B10D-D9B1C0066E8F}"/>
              </a:ext>
            </a:extLst>
          </p:cNvPr>
          <p:cNvPicPr>
            <a:picLocks noChangeAspect="1"/>
          </p:cNvPicPr>
          <p:nvPr/>
        </p:nvPicPr>
        <p:blipFill>
          <a:blip r:embed="rId5"/>
          <a:stretch>
            <a:fillRect/>
          </a:stretch>
        </p:blipFill>
        <p:spPr>
          <a:xfrm>
            <a:off x="10591800" y="185555"/>
            <a:ext cx="1422401" cy="1422401"/>
          </a:xfrm>
          <a:prstGeom prst="rect">
            <a:avLst/>
          </a:prstGeom>
          <a:ln>
            <a:solidFill>
              <a:schemeClr val="tx1"/>
            </a:solidFill>
          </a:ln>
        </p:spPr>
      </p:pic>
    </p:spTree>
    <p:extLst>
      <p:ext uri="{BB962C8B-B14F-4D97-AF65-F5344CB8AC3E}">
        <p14:creationId xmlns:p14="http://schemas.microsoft.com/office/powerpoint/2010/main" val="363320666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FDC5A-8F31-97BE-1548-76F0F909D3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2110A0-3B8B-A4D7-7B09-1D43B52B6135}"/>
              </a:ext>
            </a:extLst>
          </p:cNvPr>
          <p:cNvSpPr>
            <a:spLocks noGrp="1"/>
          </p:cNvSpPr>
          <p:nvPr>
            <p:ph type="title"/>
          </p:nvPr>
        </p:nvSpPr>
        <p:spPr/>
        <p:txBody>
          <a:bodyPr/>
          <a:lstStyle/>
          <a:p>
            <a:r>
              <a:rPr lang="en-US">
                <a:solidFill>
                  <a:schemeClr val="accent2"/>
                </a:solidFill>
                <a:cs typeface="Segoe UI"/>
              </a:rPr>
              <a:t>Task 4: </a:t>
            </a:r>
            <a:r>
              <a:rPr lang="en-US">
                <a:cs typeface="Segoe UI"/>
              </a:rPr>
              <a:t>Feature </a:t>
            </a:r>
            <a:r>
              <a:rPr lang="en-US" err="1">
                <a:cs typeface="Segoe UI"/>
              </a:rPr>
              <a:t>Importances</a:t>
            </a:r>
            <a:endParaRPr lang="en-US"/>
          </a:p>
        </p:txBody>
      </p:sp>
      <p:sp>
        <p:nvSpPr>
          <p:cNvPr id="3" name="TextBox 2">
            <a:extLst>
              <a:ext uri="{FF2B5EF4-FFF2-40B4-BE49-F238E27FC236}">
                <a16:creationId xmlns:a16="http://schemas.microsoft.com/office/drawing/2014/main" id="{CC3FA7BA-EC70-3E93-7F5E-46C93EFDB1EA}"/>
              </a:ext>
            </a:extLst>
          </p:cNvPr>
          <p:cNvSpPr txBox="1"/>
          <p:nvPr/>
        </p:nvSpPr>
        <p:spPr>
          <a:xfrm>
            <a:off x="2116667" y="6223403"/>
            <a:ext cx="7349066" cy="338554"/>
          </a:xfrm>
          <a:prstGeom prst="rect">
            <a:avLst/>
          </a:prstGeom>
          <a:noFill/>
        </p:spPr>
        <p:txBody>
          <a:bodyPr wrap="square">
            <a:spAutoFit/>
          </a:bodyPr>
          <a:lstStyle/>
          <a:p>
            <a:pPr marL="228600" lvl="1" algn="r" defTabSz="932742">
              <a:spcBef>
                <a:spcPct val="20000"/>
              </a:spcBef>
              <a:spcAft>
                <a:spcPct val="0"/>
              </a:spcAft>
              <a:buSzPct val="90000"/>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lang="en-US" sz="1600" b="1">
                <a:ln w="9525" cap="flat" cmpd="sng" algn="ctr">
                  <a:noFill/>
                  <a:prstDash val="solid"/>
                  <a:round/>
                  <a:headEnd type="none" w="med" len="med"/>
                  <a:tailEnd type="none" w="med" len="med"/>
                </a:ln>
                <a:solidFill>
                  <a:schemeClr val="accent2"/>
                </a:solidFill>
                <a:sym typeface="Wingdings" charset="2"/>
              </a:rPr>
              <a:t>See Video | </a:t>
            </a:r>
            <a:r>
              <a:rPr lang="en-US" sz="1600" b="1">
                <a:solidFill>
                  <a:srgbClr val="2A446F"/>
                </a:solidFill>
                <a:cs typeface="Segoe UI"/>
              </a:rPr>
              <a:t>https://</a:t>
            </a:r>
            <a:r>
              <a:rPr lang="en-US" sz="1600" b="1" err="1">
                <a:solidFill>
                  <a:srgbClr val="2A446F"/>
                </a:solidFill>
                <a:cs typeface="Segoe UI"/>
              </a:rPr>
              <a:t>aka.ms</a:t>
            </a:r>
            <a:r>
              <a:rPr lang="en-US" sz="1600" b="1">
                <a:solidFill>
                  <a:srgbClr val="2A446F"/>
                </a:solidFill>
                <a:cs typeface="Segoe UI"/>
              </a:rPr>
              <a:t>/rai-hub/</a:t>
            </a:r>
            <a:r>
              <a:rPr lang="en-US" sz="1600" b="1" err="1">
                <a:solidFill>
                  <a:srgbClr val="2A446F"/>
                </a:solidFill>
                <a:cs typeface="Segoe UI"/>
              </a:rPr>
              <a:t>raidashboard</a:t>
            </a:r>
            <a:r>
              <a:rPr lang="en-US" sz="1600" b="1">
                <a:solidFill>
                  <a:srgbClr val="2A446F"/>
                </a:solidFill>
                <a:cs typeface="Segoe UI"/>
              </a:rPr>
              <a:t>-module-walkthrough</a:t>
            </a:r>
            <a:endParaRPr lang="en-US" sz="1600" b="1">
              <a:solidFill>
                <a:srgbClr val="2A446F"/>
              </a:solidFill>
            </a:endParaRPr>
          </a:p>
        </p:txBody>
      </p:sp>
      <p:pic>
        <p:nvPicPr>
          <p:cNvPr id="4" name="Picture 3">
            <a:extLst>
              <a:ext uri="{FF2B5EF4-FFF2-40B4-BE49-F238E27FC236}">
                <a16:creationId xmlns:a16="http://schemas.microsoft.com/office/drawing/2014/main" id="{5427B06A-7304-48C5-0B45-6222EC2D5911}"/>
              </a:ext>
            </a:extLst>
          </p:cNvPr>
          <p:cNvPicPr>
            <a:picLocks noChangeAspect="1"/>
          </p:cNvPicPr>
          <p:nvPr/>
        </p:nvPicPr>
        <p:blipFill>
          <a:blip r:embed="rId3"/>
          <a:stretch>
            <a:fillRect/>
          </a:stretch>
        </p:blipFill>
        <p:spPr>
          <a:xfrm>
            <a:off x="10591800" y="185555"/>
            <a:ext cx="1422401" cy="1422401"/>
          </a:xfrm>
          <a:prstGeom prst="rect">
            <a:avLst/>
          </a:prstGeom>
          <a:ln>
            <a:solidFill>
              <a:schemeClr val="tx1"/>
            </a:solidFill>
          </a:ln>
        </p:spPr>
      </p:pic>
      <p:pic>
        <p:nvPicPr>
          <p:cNvPr id="16386" name="Picture 2" descr="Global explanation">
            <a:extLst>
              <a:ext uri="{FF2B5EF4-FFF2-40B4-BE49-F238E27FC236}">
                <a16:creationId xmlns:a16="http://schemas.microsoft.com/office/drawing/2014/main" id="{69F768D8-8CC3-8B90-F5D5-85454858E3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454" y="1319617"/>
            <a:ext cx="8915400" cy="472005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60625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id="{FFBE272A-8115-B36C-6AA3-EA2A947E832A}"/>
              </a:ext>
            </a:extLst>
          </p:cNvPr>
          <p:cNvGraphicFramePr>
            <a:graphicFrameLocks/>
          </p:cNvGraphicFramePr>
          <p:nvPr>
            <p:extLst>
              <p:ext uri="{D42A27DB-BD31-4B8C-83A1-F6EECF244321}">
                <p14:modId xmlns:p14="http://schemas.microsoft.com/office/powerpoint/2010/main" val="2617928194"/>
              </p:ext>
            </p:extLst>
          </p:nvPr>
        </p:nvGraphicFramePr>
        <p:xfrm>
          <a:off x="762000" y="685800"/>
          <a:ext cx="7543800" cy="5329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p:cNvSpPr>
            <a:spLocks noGrp="1"/>
          </p:cNvSpPr>
          <p:nvPr>
            <p:ph type="body" sz="quarter" idx="11" hasCustomPrompt="1"/>
          </p:nvPr>
        </p:nvSpPr>
        <p:spPr>
          <a:xfrm>
            <a:off x="4941888" y="585789"/>
            <a:ext cx="6667500" cy="822960"/>
          </a:xfrm>
        </p:spPr>
        <p:txBody>
          <a:bodyPr anchor="t"/>
          <a:lstStyle>
            <a:lvl1pPr marL="0" indent="0">
              <a:spcAft>
                <a:spcPts val="600"/>
              </a:spcAft>
              <a:buFontTx/>
              <a:buNone/>
              <a:defRPr sz="1800"/>
            </a:lvl1pPr>
          </a:lstStyle>
          <a:p>
            <a:r>
              <a:rPr b="1"/>
              <a:t>After successfully running a training job, what is the final step in the workflow to make the trained model available for future predictions?</a:t>
            </a:r>
          </a:p>
        </p:txBody>
      </p:sp>
      <p:sp>
        <p:nvSpPr>
          <p:cNvPr id="3" name="Title"/>
          <p:cNvSpPr>
            <a:spLocks noGrp="1"/>
          </p:cNvSpPr>
          <p:nvPr>
            <p:ph type="title" hasCustomPrompt="1"/>
          </p:nvPr>
        </p:nvSpPr>
        <p:spPr>
          <a:xfrm>
            <a:off x="588263" y="3153092"/>
            <a:ext cx="3182027" cy="548640"/>
          </a:xfrm>
        </p:spPr>
        <p:txBody>
          <a:bodyPr anchor="ctr"/>
          <a:lstStyle>
            <a:lvl1pPr>
              <a:defRPr>
                <a:solidFill>
                  <a:srgbClr val="2A446F"/>
                </a:solidFill>
              </a:defRPr>
            </a:lvl1pPr>
          </a:lstStyle>
          <a:p>
            <a:r>
              <a:rPr lang="en-US"/>
              <a:t>Question 1</a:t>
            </a:r>
          </a:p>
        </p:txBody>
      </p:sp>
      <p:sp>
        <p:nvSpPr>
          <p:cNvPr id="4" name="Subtitle"/>
          <p:cNvSpPr>
            <a:spLocks noGrp="1"/>
          </p:cNvSpPr>
          <p:nvPr>
            <p:ph type="body" sz="quarter" idx="12" hasCustomPrompt="1"/>
          </p:nvPr>
        </p:nvSpPr>
        <p:spPr/>
        <p:txBody>
          <a:bodyPr anchor="t"/>
          <a:lstStyle>
            <a:lvl1pPr marL="0" indent="0">
              <a:spcAft>
                <a:spcPts val="600"/>
              </a:spcAft>
              <a:buFontTx/>
              <a:buNone/>
              <a:defRPr sz="1800"/>
            </a:lvl1pPr>
          </a:lstStyle>
          <a:p>
            <a:pPr lvl="0"/>
            <a:r>
              <a:rPr lang="en-US"/>
              <a:t>Vote at &lt;LINK&gt;</a:t>
            </a:r>
          </a:p>
        </p:txBody>
      </p:sp>
      <p:sp>
        <p:nvSpPr>
          <p:cNvPr id="5" name="New shape"/>
          <p:cNvSpPr/>
          <p:nvPr/>
        </p:nvSpPr>
        <p:spPr>
          <a:xfrm>
            <a:off x="4941888" y="178974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A. Register the model.</a:t>
            </a:r>
          </a:p>
        </p:txBody>
      </p:sp>
      <p:sp>
        <p:nvSpPr>
          <p:cNvPr id="6" name="New shape"/>
          <p:cNvSpPr/>
          <p:nvPr/>
        </p:nvSpPr>
        <p:spPr>
          <a:xfrm>
            <a:off x="4941888" y="267874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B. Create a new job.</a:t>
            </a:r>
          </a:p>
        </p:txBody>
      </p:sp>
      <p:sp>
        <p:nvSpPr>
          <p:cNvPr id="7" name="New shape"/>
          <p:cNvSpPr/>
          <p:nvPr/>
        </p:nvSpPr>
        <p:spPr>
          <a:xfrm>
            <a:off x="4941888" y="356774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C. Transform the model.</a:t>
            </a:r>
          </a:p>
        </p:txBody>
      </p:sp>
      <p:sp>
        <p:nvSpPr>
          <p:cNvPr id="8" name="New shape"/>
          <p:cNvSpPr/>
          <p:nvPr/>
        </p:nvSpPr>
        <p:spPr>
          <a:xfrm>
            <a:off x="4941888" y="445674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D. Delete the compute cluster.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p:cNvSpPr>
            <a:spLocks noGrp="1"/>
          </p:cNvSpPr>
          <p:nvPr>
            <p:ph type="body" sz="quarter" idx="11" hasCustomPrompt="1"/>
          </p:nvPr>
        </p:nvSpPr>
        <p:spPr>
          <a:xfrm>
            <a:off x="4941888" y="585789"/>
            <a:ext cx="6667500" cy="822960"/>
          </a:xfrm>
        </p:spPr>
        <p:txBody>
          <a:bodyPr anchor="t"/>
          <a:lstStyle>
            <a:lvl1pPr marL="0" indent="0">
              <a:spcAft>
                <a:spcPts val="600"/>
              </a:spcAft>
              <a:buFontTx/>
              <a:buNone/>
              <a:defRPr sz="1800"/>
            </a:lvl1pPr>
          </a:lstStyle>
          <a:p>
            <a:r>
              <a:rPr b="1"/>
              <a:t>After successfully running a training job, what is the final step in the workflow to make the trained model available for future predictions?</a:t>
            </a:r>
          </a:p>
        </p:txBody>
      </p:sp>
      <p:sp>
        <p:nvSpPr>
          <p:cNvPr id="3" name="Title"/>
          <p:cNvSpPr>
            <a:spLocks noGrp="1"/>
          </p:cNvSpPr>
          <p:nvPr>
            <p:ph type="title" hasCustomPrompt="1"/>
          </p:nvPr>
        </p:nvSpPr>
        <p:spPr>
          <a:xfrm>
            <a:off x="588263" y="3153092"/>
            <a:ext cx="3182027" cy="548640"/>
          </a:xfrm>
        </p:spPr>
        <p:txBody>
          <a:bodyPr anchor="ctr"/>
          <a:lstStyle>
            <a:lvl1pPr>
              <a:defRPr>
                <a:solidFill>
                  <a:srgbClr val="2A446F"/>
                </a:solidFill>
              </a:defRPr>
            </a:lvl1pPr>
          </a:lstStyle>
          <a:p>
            <a:r>
              <a:rPr lang="en-US"/>
              <a:t>Question 1</a:t>
            </a:r>
          </a:p>
        </p:txBody>
      </p:sp>
      <p:sp>
        <p:nvSpPr>
          <p:cNvPr id="4" name="Subtitle"/>
          <p:cNvSpPr>
            <a:spLocks noGrp="1"/>
          </p:cNvSpPr>
          <p:nvPr>
            <p:ph type="body" sz="quarter" idx="12" hasCustomPrompt="1"/>
          </p:nvPr>
        </p:nvSpPr>
        <p:spPr/>
        <p:txBody>
          <a:bodyPr anchor="t"/>
          <a:lstStyle>
            <a:lvl1pPr marL="0" indent="0">
              <a:spcAft>
                <a:spcPts val="600"/>
              </a:spcAft>
              <a:buFontTx/>
              <a:buNone/>
              <a:defRPr sz="1800"/>
            </a:lvl1pPr>
          </a:lstStyle>
          <a:p>
            <a:pPr lvl="0"/>
            <a:r>
              <a:rPr lang="en-US"/>
              <a:t>Vote at &lt;LINK&gt;</a:t>
            </a:r>
          </a:p>
        </p:txBody>
      </p:sp>
      <p:sp>
        <p:nvSpPr>
          <p:cNvPr id="5" name="New shape"/>
          <p:cNvSpPr/>
          <p:nvPr/>
        </p:nvSpPr>
        <p:spPr>
          <a:xfrm>
            <a:off x="4941888" y="178974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b="1">
                <a:solidFill>
                  <a:srgbClr val="000000"/>
                </a:solidFill>
              </a:rPr>
              <a:t>A. </a:t>
            </a:r>
            <a:r>
              <a:rPr>
                <a:solidFill>
                  <a:srgbClr val="000000"/>
                </a:solidFill>
              </a:rPr>
              <a:t>Register the model.</a:t>
            </a:r>
          </a:p>
        </p:txBody>
      </p:sp>
      <p:sp>
        <p:nvSpPr>
          <p:cNvPr id="6" name="New shape"/>
          <p:cNvSpPr/>
          <p:nvPr/>
        </p:nvSpPr>
        <p:spPr>
          <a:xfrm>
            <a:off x="4941888" y="1789749"/>
            <a:ext cx="13017500" cy="635000"/>
          </a:xfrm>
          <a:prstGeom prst="rect">
            <a:avLst/>
          </a:prstGeom>
          <a:solidFill>
            <a:srgbClr val="92D050">
              <a:alpha val="34902"/>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New shape"/>
          <p:cNvSpPr/>
          <p:nvPr/>
        </p:nvSpPr>
        <p:spPr>
          <a:xfrm>
            <a:off x="4941888" y="267874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B. Create a new job.</a:t>
            </a:r>
          </a:p>
        </p:txBody>
      </p:sp>
      <p:sp>
        <p:nvSpPr>
          <p:cNvPr id="8" name="New shape"/>
          <p:cNvSpPr/>
          <p:nvPr/>
        </p:nvSpPr>
        <p:spPr>
          <a:xfrm>
            <a:off x="4941888" y="356774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C. Transform the model.</a:t>
            </a:r>
          </a:p>
        </p:txBody>
      </p:sp>
      <p:sp>
        <p:nvSpPr>
          <p:cNvPr id="9" name="New shape"/>
          <p:cNvSpPr/>
          <p:nvPr/>
        </p:nvSpPr>
        <p:spPr>
          <a:xfrm>
            <a:off x="4941888" y="445674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D. Delete the compute cluster.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p:cNvSpPr>
            <a:spLocks noGrp="1"/>
          </p:cNvSpPr>
          <p:nvPr>
            <p:ph type="body" sz="quarter" idx="11" hasCustomPrompt="1"/>
          </p:nvPr>
        </p:nvSpPr>
        <p:spPr>
          <a:xfrm>
            <a:off x="4941888" y="585789"/>
            <a:ext cx="6667500" cy="548640"/>
          </a:xfrm>
        </p:spPr>
        <p:txBody>
          <a:bodyPr anchor="t"/>
          <a:lstStyle>
            <a:lvl1pPr marL="0" indent="0">
              <a:spcAft>
                <a:spcPts val="600"/>
              </a:spcAft>
              <a:buFontTx/>
              <a:buNone/>
              <a:defRPr sz="1800"/>
            </a:lvl1pPr>
          </a:lstStyle>
          <a:p>
            <a:r>
              <a:rPr b="1"/>
              <a:t>What does the feature importance component in the responsible AI dashboard creation process do?</a:t>
            </a:r>
          </a:p>
        </p:txBody>
      </p:sp>
      <p:sp>
        <p:nvSpPr>
          <p:cNvPr id="3" name="Title"/>
          <p:cNvSpPr>
            <a:spLocks noGrp="1"/>
          </p:cNvSpPr>
          <p:nvPr>
            <p:ph type="title" hasCustomPrompt="1"/>
          </p:nvPr>
        </p:nvSpPr>
        <p:spPr>
          <a:xfrm>
            <a:off x="588263" y="3153092"/>
            <a:ext cx="3182027" cy="548640"/>
          </a:xfrm>
        </p:spPr>
        <p:txBody>
          <a:bodyPr anchor="ctr"/>
          <a:lstStyle>
            <a:lvl1pPr>
              <a:defRPr>
                <a:solidFill>
                  <a:srgbClr val="2A446F"/>
                </a:solidFill>
              </a:defRPr>
            </a:lvl1pPr>
          </a:lstStyle>
          <a:p>
            <a:r>
              <a:rPr lang="en-US"/>
              <a:t>Question 2</a:t>
            </a:r>
          </a:p>
        </p:txBody>
      </p:sp>
      <p:sp>
        <p:nvSpPr>
          <p:cNvPr id="4" name="Subtitle"/>
          <p:cNvSpPr>
            <a:spLocks noGrp="1"/>
          </p:cNvSpPr>
          <p:nvPr>
            <p:ph type="body" sz="quarter" idx="12" hasCustomPrompt="1"/>
          </p:nvPr>
        </p:nvSpPr>
        <p:spPr/>
        <p:txBody>
          <a:bodyPr anchor="t"/>
          <a:lstStyle>
            <a:lvl1pPr marL="0" indent="0">
              <a:spcAft>
                <a:spcPts val="600"/>
              </a:spcAft>
              <a:buFontTx/>
              <a:buNone/>
              <a:defRPr sz="1800"/>
            </a:lvl1pPr>
          </a:lstStyle>
          <a:p>
            <a:pPr lvl="0"/>
            <a:r>
              <a:rPr lang="en-US"/>
              <a:t>Vote at &lt;LINK&gt;</a:t>
            </a:r>
          </a:p>
        </p:txBody>
      </p:sp>
      <p:sp>
        <p:nvSpPr>
          <p:cNvPr id="5" name="New shape"/>
          <p:cNvSpPr/>
          <p:nvPr/>
        </p:nvSpPr>
        <p:spPr>
          <a:xfrm>
            <a:off x="4941888" y="151542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A. It configures the overall and feature error rates.</a:t>
            </a:r>
          </a:p>
        </p:txBody>
      </p:sp>
      <p:sp>
        <p:nvSpPr>
          <p:cNvPr id="6" name="New shape"/>
          <p:cNvSpPr/>
          <p:nvPr/>
        </p:nvSpPr>
        <p:spPr>
          <a:xfrm>
            <a:off x="4941888" y="240442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B. It calculates error distributions.</a:t>
            </a:r>
          </a:p>
        </p:txBody>
      </p:sp>
      <p:sp>
        <p:nvSpPr>
          <p:cNvPr id="7" name="New shape"/>
          <p:cNvSpPr/>
          <p:nvPr/>
        </p:nvSpPr>
        <p:spPr>
          <a:xfrm>
            <a:off x="4941888" y="329342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C. It initializes the global data for the components.</a:t>
            </a:r>
          </a:p>
        </p:txBody>
      </p:sp>
      <p:sp>
        <p:nvSpPr>
          <p:cNvPr id="8" name="New shape"/>
          <p:cNvSpPr/>
          <p:nvPr/>
        </p:nvSpPr>
        <p:spPr>
          <a:xfrm>
            <a:off x="4941888" y="418242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D. It provides a better understanding of what features influence the model's predictions.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p:cNvSpPr>
            <a:spLocks noGrp="1"/>
          </p:cNvSpPr>
          <p:nvPr>
            <p:ph type="body" sz="quarter" idx="11" hasCustomPrompt="1"/>
          </p:nvPr>
        </p:nvSpPr>
        <p:spPr>
          <a:xfrm>
            <a:off x="4941888" y="585789"/>
            <a:ext cx="6667500" cy="548640"/>
          </a:xfrm>
        </p:spPr>
        <p:txBody>
          <a:bodyPr anchor="t"/>
          <a:lstStyle>
            <a:lvl1pPr marL="0" indent="0">
              <a:spcAft>
                <a:spcPts val="600"/>
              </a:spcAft>
              <a:buFontTx/>
              <a:buNone/>
              <a:defRPr sz="1800"/>
            </a:lvl1pPr>
          </a:lstStyle>
          <a:p>
            <a:r>
              <a:rPr b="1"/>
              <a:t>What does the feature importance component in the responsible AI dashboard creation process do?</a:t>
            </a:r>
          </a:p>
        </p:txBody>
      </p:sp>
      <p:sp>
        <p:nvSpPr>
          <p:cNvPr id="3" name="Title"/>
          <p:cNvSpPr>
            <a:spLocks noGrp="1"/>
          </p:cNvSpPr>
          <p:nvPr>
            <p:ph type="title" hasCustomPrompt="1"/>
          </p:nvPr>
        </p:nvSpPr>
        <p:spPr>
          <a:xfrm>
            <a:off x="588263" y="3153092"/>
            <a:ext cx="3182027" cy="548640"/>
          </a:xfrm>
        </p:spPr>
        <p:txBody>
          <a:bodyPr anchor="ctr"/>
          <a:lstStyle>
            <a:lvl1pPr>
              <a:defRPr>
                <a:solidFill>
                  <a:srgbClr val="2A446F"/>
                </a:solidFill>
              </a:defRPr>
            </a:lvl1pPr>
          </a:lstStyle>
          <a:p>
            <a:r>
              <a:rPr lang="en-US"/>
              <a:t>Question 2</a:t>
            </a:r>
          </a:p>
        </p:txBody>
      </p:sp>
      <p:sp>
        <p:nvSpPr>
          <p:cNvPr id="4" name="Subtitle"/>
          <p:cNvSpPr>
            <a:spLocks noGrp="1"/>
          </p:cNvSpPr>
          <p:nvPr>
            <p:ph type="body" sz="quarter" idx="12" hasCustomPrompt="1"/>
          </p:nvPr>
        </p:nvSpPr>
        <p:spPr/>
        <p:txBody>
          <a:bodyPr anchor="t"/>
          <a:lstStyle>
            <a:lvl1pPr marL="0" indent="0">
              <a:spcAft>
                <a:spcPts val="600"/>
              </a:spcAft>
              <a:buFontTx/>
              <a:buNone/>
              <a:defRPr sz="1800"/>
            </a:lvl1pPr>
          </a:lstStyle>
          <a:p>
            <a:pPr lvl="0"/>
            <a:r>
              <a:rPr lang="en-US"/>
              <a:t>Vote at &lt;LINK&gt;</a:t>
            </a:r>
          </a:p>
        </p:txBody>
      </p:sp>
      <p:sp>
        <p:nvSpPr>
          <p:cNvPr id="5" name="New shape"/>
          <p:cNvSpPr/>
          <p:nvPr/>
        </p:nvSpPr>
        <p:spPr>
          <a:xfrm>
            <a:off x="4941888" y="151542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A. It configures the overall and feature error rates.</a:t>
            </a:r>
          </a:p>
        </p:txBody>
      </p:sp>
      <p:sp>
        <p:nvSpPr>
          <p:cNvPr id="6" name="New shape"/>
          <p:cNvSpPr/>
          <p:nvPr/>
        </p:nvSpPr>
        <p:spPr>
          <a:xfrm>
            <a:off x="4941888" y="240442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B. It calculates error distributions.</a:t>
            </a:r>
          </a:p>
        </p:txBody>
      </p:sp>
      <p:sp>
        <p:nvSpPr>
          <p:cNvPr id="7" name="New shape"/>
          <p:cNvSpPr/>
          <p:nvPr/>
        </p:nvSpPr>
        <p:spPr>
          <a:xfrm>
            <a:off x="4941888" y="329342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C. It initializes the global data for the components.</a:t>
            </a:r>
          </a:p>
        </p:txBody>
      </p:sp>
      <p:sp>
        <p:nvSpPr>
          <p:cNvPr id="8" name="New shape"/>
          <p:cNvSpPr/>
          <p:nvPr/>
        </p:nvSpPr>
        <p:spPr>
          <a:xfrm>
            <a:off x="4941888" y="418242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b="1">
                <a:solidFill>
                  <a:srgbClr val="000000"/>
                </a:solidFill>
              </a:rPr>
              <a:t>D. </a:t>
            </a:r>
            <a:r>
              <a:rPr>
                <a:solidFill>
                  <a:srgbClr val="000000"/>
                </a:solidFill>
              </a:rPr>
              <a:t>It provides a better understanding of what features influence the model's predictions.</a:t>
            </a:r>
          </a:p>
        </p:txBody>
      </p:sp>
      <p:sp>
        <p:nvSpPr>
          <p:cNvPr id="9" name="New shape"/>
          <p:cNvSpPr/>
          <p:nvPr/>
        </p:nvSpPr>
        <p:spPr>
          <a:xfrm>
            <a:off x="4941888" y="4182429"/>
            <a:ext cx="13017500" cy="635000"/>
          </a:xfrm>
          <a:prstGeom prst="rect">
            <a:avLst/>
          </a:prstGeom>
          <a:solidFill>
            <a:srgbClr val="92D050">
              <a:alpha val="34902"/>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p:cNvSpPr>
            <a:spLocks noGrp="1"/>
          </p:cNvSpPr>
          <p:nvPr>
            <p:ph type="body" sz="quarter" idx="11" hasCustomPrompt="1"/>
          </p:nvPr>
        </p:nvSpPr>
        <p:spPr>
          <a:xfrm>
            <a:off x="4941888" y="585789"/>
            <a:ext cx="6667500" cy="548640"/>
          </a:xfrm>
        </p:spPr>
        <p:txBody>
          <a:bodyPr anchor="t"/>
          <a:lstStyle>
            <a:lvl1pPr marL="0" indent="0">
              <a:spcAft>
                <a:spcPts val="600"/>
              </a:spcAft>
              <a:buFontTx/>
              <a:buNone/>
              <a:defRPr sz="1800"/>
            </a:lvl1pPr>
          </a:lstStyle>
          <a:p>
            <a:r>
              <a:rPr b="1"/>
              <a:t>Why is data imbalance in the test dataset a concern when using machine learning models?</a:t>
            </a:r>
          </a:p>
        </p:txBody>
      </p:sp>
      <p:sp>
        <p:nvSpPr>
          <p:cNvPr id="3" name="Title"/>
          <p:cNvSpPr>
            <a:spLocks noGrp="1"/>
          </p:cNvSpPr>
          <p:nvPr>
            <p:ph type="title" hasCustomPrompt="1"/>
          </p:nvPr>
        </p:nvSpPr>
        <p:spPr>
          <a:xfrm>
            <a:off x="588263" y="3153092"/>
            <a:ext cx="3182027" cy="548640"/>
          </a:xfrm>
        </p:spPr>
        <p:txBody>
          <a:bodyPr anchor="ctr"/>
          <a:lstStyle>
            <a:lvl1pPr>
              <a:defRPr>
                <a:solidFill>
                  <a:srgbClr val="2A446F"/>
                </a:solidFill>
              </a:defRPr>
            </a:lvl1pPr>
          </a:lstStyle>
          <a:p>
            <a:r>
              <a:rPr lang="en-US"/>
              <a:t>Question 3</a:t>
            </a:r>
          </a:p>
        </p:txBody>
      </p:sp>
      <p:sp>
        <p:nvSpPr>
          <p:cNvPr id="4" name="Subtitle"/>
          <p:cNvSpPr>
            <a:spLocks noGrp="1"/>
          </p:cNvSpPr>
          <p:nvPr>
            <p:ph type="body" sz="quarter" idx="12" hasCustomPrompt="1"/>
          </p:nvPr>
        </p:nvSpPr>
        <p:spPr/>
        <p:txBody>
          <a:bodyPr anchor="t"/>
          <a:lstStyle>
            <a:lvl1pPr marL="0" indent="0">
              <a:spcAft>
                <a:spcPts val="600"/>
              </a:spcAft>
              <a:buFontTx/>
              <a:buNone/>
              <a:defRPr sz="1800"/>
            </a:lvl1pPr>
          </a:lstStyle>
          <a:p>
            <a:pPr lvl="0"/>
            <a:r>
              <a:rPr lang="en-US"/>
              <a:t>Vote at &lt;LINK&gt;</a:t>
            </a:r>
          </a:p>
        </p:txBody>
      </p:sp>
      <p:sp>
        <p:nvSpPr>
          <p:cNvPr id="5" name="New shape"/>
          <p:cNvSpPr/>
          <p:nvPr/>
        </p:nvSpPr>
        <p:spPr>
          <a:xfrm>
            <a:off x="4941888" y="151542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A.  It increases model accuracy.</a:t>
            </a:r>
          </a:p>
        </p:txBody>
      </p:sp>
      <p:sp>
        <p:nvSpPr>
          <p:cNvPr id="6" name="New shape"/>
          <p:cNvSpPr/>
          <p:nvPr/>
        </p:nvSpPr>
        <p:spPr>
          <a:xfrm>
            <a:off x="4941888" y="240442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B. It makes model evaluation easier.</a:t>
            </a:r>
          </a:p>
        </p:txBody>
      </p:sp>
      <p:sp>
        <p:nvSpPr>
          <p:cNvPr id="7" name="New shape"/>
          <p:cNvSpPr/>
          <p:nvPr/>
        </p:nvSpPr>
        <p:spPr>
          <a:xfrm>
            <a:off x="4941888" y="329342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C. It might lead to fairness and inclusiveness issues.</a:t>
            </a:r>
          </a:p>
        </p:txBody>
      </p:sp>
      <p:sp>
        <p:nvSpPr>
          <p:cNvPr id="8" name="New shape"/>
          <p:cNvSpPr/>
          <p:nvPr/>
        </p:nvSpPr>
        <p:spPr>
          <a:xfrm>
            <a:off x="4941888" y="418242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D. It has no impact on model performance.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05684-ADEE-263D-309B-9A9C44020EB9}"/>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6574EA0-E728-CF43-D740-1D6FB60DCFEA}"/>
              </a:ext>
            </a:extLst>
          </p:cNvPr>
          <p:cNvSpPr>
            <a:spLocks noGrp="1"/>
          </p:cNvSpPr>
          <p:nvPr>
            <p:ph type="pic" sz="quarter" idx="12"/>
          </p:nvPr>
        </p:nvSpPr>
        <p:spPr/>
        <p:txBody>
          <a:bodyPr/>
          <a:lstStyle/>
          <a:p>
            <a:endParaRPr lang="en-US"/>
          </a:p>
        </p:txBody>
      </p:sp>
      <p:sp>
        <p:nvSpPr>
          <p:cNvPr id="3" name="Text Placeholder 2">
            <a:extLst>
              <a:ext uri="{FF2B5EF4-FFF2-40B4-BE49-F238E27FC236}">
                <a16:creationId xmlns:a16="http://schemas.microsoft.com/office/drawing/2014/main" id="{37856072-0BFD-DD51-270F-DDBEA084C4CC}"/>
              </a:ext>
            </a:extLst>
          </p:cNvPr>
          <p:cNvSpPr>
            <a:spLocks noGrp="1"/>
          </p:cNvSpPr>
          <p:nvPr>
            <p:ph type="body" sz="quarter" idx="10"/>
          </p:nvPr>
        </p:nvSpPr>
        <p:spPr>
          <a:xfrm>
            <a:off x="914400" y="5410200"/>
            <a:ext cx="4630006" cy="615553"/>
          </a:xfrm>
        </p:spPr>
        <p:txBody>
          <a:bodyPr/>
          <a:lstStyle/>
          <a:p>
            <a:r>
              <a:rPr lang="en-US"/>
              <a:t>Visit the link above to get access to the Microsoft Learn Training module shown</a:t>
            </a:r>
          </a:p>
        </p:txBody>
      </p:sp>
      <p:pic>
        <p:nvPicPr>
          <p:cNvPr id="4" name="New picture">
            <a:extLst>
              <a:ext uri="{FF2B5EF4-FFF2-40B4-BE49-F238E27FC236}">
                <a16:creationId xmlns:a16="http://schemas.microsoft.com/office/drawing/2014/main" id="{F0420EBE-1074-35EA-7189-BB9820638988}"/>
              </a:ext>
            </a:extLst>
          </p:cNvPr>
          <p:cNvPicPr/>
          <p:nvPr/>
        </p:nvPicPr>
        <p:blipFill>
          <a:blip r:embed="rId3">
            <a:extLst>
              <a:ext uri="{28A0092B-C50C-407E-A947-70E740481C1C}">
                <a14:useLocalDpi xmlns:a14="http://schemas.microsoft.com/office/drawing/2010/main" val="0"/>
              </a:ext>
            </a:extLst>
          </a:blip>
          <a:srcRect/>
          <a:stretch/>
        </p:blipFill>
        <p:spPr>
          <a:xfrm>
            <a:off x="6358812" y="1519688"/>
            <a:ext cx="5997222" cy="4343375"/>
          </a:xfrm>
          <a:prstGeom prst="rect">
            <a:avLst/>
          </a:prstGeom>
        </p:spPr>
      </p:pic>
      <p:sp>
        <p:nvSpPr>
          <p:cNvPr id="7" name="TextBox 6">
            <a:extLst>
              <a:ext uri="{FF2B5EF4-FFF2-40B4-BE49-F238E27FC236}">
                <a16:creationId xmlns:a16="http://schemas.microsoft.com/office/drawing/2014/main" id="{F066377E-F621-30E9-2943-888EB49181FD}"/>
              </a:ext>
            </a:extLst>
          </p:cNvPr>
          <p:cNvSpPr txBox="1"/>
          <p:nvPr/>
        </p:nvSpPr>
        <p:spPr>
          <a:xfrm>
            <a:off x="6096000" y="731520"/>
            <a:ext cx="6097044" cy="400110"/>
          </a:xfrm>
          <a:prstGeom prst="rect">
            <a:avLst/>
          </a:prstGeom>
          <a:noFill/>
        </p:spPr>
        <p:txBody>
          <a:bodyPr wrap="square">
            <a:spAutoFit/>
          </a:bodyPr>
          <a:lstStyle/>
          <a:p>
            <a:pPr algn="ctr"/>
            <a:r>
              <a:rPr lang="en-US" sz="2000" b="1">
                <a:solidFill>
                  <a:srgbClr val="7030A0"/>
                </a:solidFill>
                <a:latin typeface="Segoe UI Bold" panose="020B0802040204020203" pitchFamily="34" charset="0"/>
                <a:cs typeface="Segoe UI Bold" panose="020B0802040204020203" pitchFamily="34" charset="0"/>
              </a:rPr>
              <a:t>https://</a:t>
            </a:r>
            <a:r>
              <a:rPr lang="en-US" sz="2000" b="1" err="1">
                <a:solidFill>
                  <a:srgbClr val="7030A0"/>
                </a:solidFill>
                <a:latin typeface="Segoe UI Bold" panose="020B0802040204020203" pitchFamily="34" charset="0"/>
                <a:cs typeface="Segoe UI Bold" panose="020B0802040204020203" pitchFamily="34" charset="0"/>
              </a:rPr>
              <a:t>aka.ms</a:t>
            </a:r>
            <a:r>
              <a:rPr lang="en-US" sz="2000" b="1">
                <a:solidFill>
                  <a:srgbClr val="7030A0"/>
                </a:solidFill>
                <a:latin typeface="Segoe UI Bold" panose="020B0802040204020203" pitchFamily="34" charset="0"/>
                <a:cs typeface="Segoe UI Bold" panose="020B0802040204020203" pitchFamily="34" charset="0"/>
              </a:rPr>
              <a:t>/</a:t>
            </a:r>
            <a:r>
              <a:rPr lang="en-US" sz="2000" b="1" err="1">
                <a:solidFill>
                  <a:srgbClr val="7030A0"/>
                </a:solidFill>
                <a:latin typeface="Segoe UI Bold" panose="020B0802040204020203" pitchFamily="34" charset="0"/>
                <a:cs typeface="Segoe UI Bold" panose="020B0802040204020203" pitchFamily="34" charset="0"/>
              </a:rPr>
              <a:t>mslearn</a:t>
            </a:r>
            <a:r>
              <a:rPr lang="en-US" sz="2000" b="1">
                <a:solidFill>
                  <a:srgbClr val="7030A0"/>
                </a:solidFill>
                <a:latin typeface="Segoe UI Bold" panose="020B0802040204020203" pitchFamily="34" charset="0"/>
                <a:cs typeface="Segoe UI Bold" panose="020B0802040204020203" pitchFamily="34" charset="0"/>
              </a:rPr>
              <a:t>-</a:t>
            </a:r>
            <a:r>
              <a:rPr lang="en-US" sz="2000" b="1" err="1">
                <a:solidFill>
                  <a:srgbClr val="7030A0"/>
                </a:solidFill>
                <a:latin typeface="Segoe UI Bold" panose="020B0802040204020203" pitchFamily="34" charset="0"/>
                <a:cs typeface="Segoe UI Bold" panose="020B0802040204020203" pitchFamily="34" charset="0"/>
              </a:rPr>
              <a:t>responsibleai</a:t>
            </a:r>
            <a:r>
              <a:rPr lang="en-US" sz="2000" b="1">
                <a:solidFill>
                  <a:srgbClr val="7030A0"/>
                </a:solidFill>
                <a:latin typeface="Segoe UI Bold" panose="020B0802040204020203" pitchFamily="34" charset="0"/>
                <a:cs typeface="Segoe UI Bold" panose="020B0802040204020203" pitchFamily="34" charset="0"/>
              </a:rPr>
              <a:t>-dashboard</a:t>
            </a:r>
          </a:p>
        </p:txBody>
      </p:sp>
      <p:pic>
        <p:nvPicPr>
          <p:cNvPr id="9" name="Picture 8">
            <a:extLst>
              <a:ext uri="{FF2B5EF4-FFF2-40B4-BE49-F238E27FC236}">
                <a16:creationId xmlns:a16="http://schemas.microsoft.com/office/drawing/2014/main" id="{64D04E01-27AB-2774-8C55-238DBAD29D76}"/>
              </a:ext>
            </a:extLst>
          </p:cNvPr>
          <p:cNvPicPr>
            <a:picLocks noChangeAspect="1"/>
          </p:cNvPicPr>
          <p:nvPr/>
        </p:nvPicPr>
        <p:blipFill>
          <a:blip r:embed="rId4"/>
          <a:stretch>
            <a:fillRect/>
          </a:stretch>
        </p:blipFill>
        <p:spPr>
          <a:xfrm>
            <a:off x="1447800" y="1545088"/>
            <a:ext cx="3471114" cy="3471114"/>
          </a:xfrm>
          <a:prstGeom prst="rect">
            <a:avLst/>
          </a:prstGeom>
        </p:spPr>
      </p:pic>
      <p:sp>
        <p:nvSpPr>
          <p:cNvPr id="5" name="Title">
            <a:extLst>
              <a:ext uri="{FF2B5EF4-FFF2-40B4-BE49-F238E27FC236}">
                <a16:creationId xmlns:a16="http://schemas.microsoft.com/office/drawing/2014/main" id="{905E9E9B-C9F4-6A41-348F-60802FD1B4C9}"/>
              </a:ext>
            </a:extLst>
          </p:cNvPr>
          <p:cNvSpPr txBox="1">
            <a:spLocks/>
          </p:cNvSpPr>
          <p:nvPr/>
        </p:nvSpPr>
        <p:spPr>
          <a:xfrm>
            <a:off x="1469721" y="807797"/>
            <a:ext cx="11018520" cy="548640"/>
          </a:xfrm>
          <a:prstGeom prst="rect">
            <a:avLst/>
          </a:prstGeom>
        </p:spPr>
        <p:txBody>
          <a:bodyPr/>
          <a:lstStyle>
            <a:lvl1pPr algn="l" defTabSz="932742" rtl="0" eaLnBrk="1" latinLnBrk="0" hangingPunct="1">
              <a:lnSpc>
                <a:spcPct val="100000"/>
              </a:lnSpc>
              <a:spcBef>
                <a:spcPct val="0"/>
              </a:spcBef>
              <a:buNone/>
              <a:defRPr lang="en-US" sz="3600" b="0" kern="1200" cap="none" spc="-50" baseline="0">
                <a:ln w="3175">
                  <a:noFill/>
                </a:ln>
                <a:solidFill>
                  <a:srgbClr val="2A446F"/>
                </a:solidFill>
                <a:effectLst/>
                <a:latin typeface="+mj-lt"/>
                <a:ea typeface="+mn-ea"/>
                <a:cs typeface="Segoe UI" pitchFamily="34" charset="0"/>
              </a:defRPr>
            </a:lvl1pPr>
          </a:lstStyle>
          <a:p>
            <a:r>
              <a:rPr lang="en-US"/>
              <a:t>Launch This Lab!</a:t>
            </a:r>
          </a:p>
        </p:txBody>
      </p:sp>
    </p:spTree>
    <p:extLst>
      <p:ext uri="{BB962C8B-B14F-4D97-AF65-F5344CB8AC3E}">
        <p14:creationId xmlns:p14="http://schemas.microsoft.com/office/powerpoint/2010/main" val="396886314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p:cNvSpPr>
            <a:spLocks noGrp="1"/>
          </p:cNvSpPr>
          <p:nvPr>
            <p:ph type="body" sz="quarter" idx="11" hasCustomPrompt="1"/>
          </p:nvPr>
        </p:nvSpPr>
        <p:spPr>
          <a:xfrm>
            <a:off x="4941888" y="585789"/>
            <a:ext cx="6667500" cy="548640"/>
          </a:xfrm>
        </p:spPr>
        <p:txBody>
          <a:bodyPr anchor="t"/>
          <a:lstStyle>
            <a:lvl1pPr marL="0" indent="0">
              <a:spcAft>
                <a:spcPts val="600"/>
              </a:spcAft>
              <a:buFontTx/>
              <a:buNone/>
              <a:defRPr sz="1800"/>
            </a:lvl1pPr>
          </a:lstStyle>
          <a:p>
            <a:r>
              <a:rPr b="1"/>
              <a:t>Why is data imbalance in the test dataset a concern when using machine learning models?</a:t>
            </a:r>
          </a:p>
        </p:txBody>
      </p:sp>
      <p:sp>
        <p:nvSpPr>
          <p:cNvPr id="3" name="Title"/>
          <p:cNvSpPr>
            <a:spLocks noGrp="1"/>
          </p:cNvSpPr>
          <p:nvPr>
            <p:ph type="title" hasCustomPrompt="1"/>
          </p:nvPr>
        </p:nvSpPr>
        <p:spPr>
          <a:xfrm>
            <a:off x="588263" y="3153092"/>
            <a:ext cx="3182027" cy="548640"/>
          </a:xfrm>
        </p:spPr>
        <p:txBody>
          <a:bodyPr anchor="ctr"/>
          <a:lstStyle>
            <a:lvl1pPr>
              <a:defRPr>
                <a:solidFill>
                  <a:srgbClr val="2A446F"/>
                </a:solidFill>
              </a:defRPr>
            </a:lvl1pPr>
          </a:lstStyle>
          <a:p>
            <a:r>
              <a:rPr lang="en-US"/>
              <a:t>Question 3</a:t>
            </a:r>
          </a:p>
        </p:txBody>
      </p:sp>
      <p:sp>
        <p:nvSpPr>
          <p:cNvPr id="4" name="Subtitle"/>
          <p:cNvSpPr>
            <a:spLocks noGrp="1"/>
          </p:cNvSpPr>
          <p:nvPr>
            <p:ph type="body" sz="quarter" idx="12" hasCustomPrompt="1"/>
          </p:nvPr>
        </p:nvSpPr>
        <p:spPr/>
        <p:txBody>
          <a:bodyPr anchor="t"/>
          <a:lstStyle>
            <a:lvl1pPr marL="0" indent="0">
              <a:spcAft>
                <a:spcPts val="600"/>
              </a:spcAft>
              <a:buFontTx/>
              <a:buNone/>
              <a:defRPr sz="1800"/>
            </a:lvl1pPr>
          </a:lstStyle>
          <a:p>
            <a:pPr lvl="0"/>
            <a:r>
              <a:rPr lang="en-US"/>
              <a:t>Vote at &lt;LINK&gt;</a:t>
            </a:r>
          </a:p>
        </p:txBody>
      </p:sp>
      <p:sp>
        <p:nvSpPr>
          <p:cNvPr id="5" name="New shape"/>
          <p:cNvSpPr/>
          <p:nvPr/>
        </p:nvSpPr>
        <p:spPr>
          <a:xfrm>
            <a:off x="4941888" y="151542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A.  It increases model accuracy.</a:t>
            </a:r>
          </a:p>
        </p:txBody>
      </p:sp>
      <p:sp>
        <p:nvSpPr>
          <p:cNvPr id="6" name="New shape"/>
          <p:cNvSpPr/>
          <p:nvPr/>
        </p:nvSpPr>
        <p:spPr>
          <a:xfrm>
            <a:off x="4941888" y="240442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B. It makes model evaluation easier.</a:t>
            </a:r>
          </a:p>
        </p:txBody>
      </p:sp>
      <p:sp>
        <p:nvSpPr>
          <p:cNvPr id="7" name="New shape"/>
          <p:cNvSpPr/>
          <p:nvPr/>
        </p:nvSpPr>
        <p:spPr>
          <a:xfrm>
            <a:off x="4941888" y="329342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b="1">
                <a:solidFill>
                  <a:srgbClr val="000000"/>
                </a:solidFill>
              </a:rPr>
              <a:t>C. </a:t>
            </a:r>
            <a:r>
              <a:rPr>
                <a:solidFill>
                  <a:srgbClr val="000000"/>
                </a:solidFill>
              </a:rPr>
              <a:t>It might lead to fairness and inclusiveness issues.</a:t>
            </a:r>
          </a:p>
        </p:txBody>
      </p:sp>
      <p:sp>
        <p:nvSpPr>
          <p:cNvPr id="8" name="New shape"/>
          <p:cNvSpPr/>
          <p:nvPr/>
        </p:nvSpPr>
        <p:spPr>
          <a:xfrm>
            <a:off x="4941888" y="3293429"/>
            <a:ext cx="13017500" cy="635000"/>
          </a:xfrm>
          <a:prstGeom prst="rect">
            <a:avLst/>
          </a:prstGeom>
          <a:solidFill>
            <a:srgbClr val="92D050">
              <a:alpha val="34902"/>
            </a:srgb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New shape"/>
          <p:cNvSpPr/>
          <p:nvPr/>
        </p:nvSpPr>
        <p:spPr>
          <a:xfrm>
            <a:off x="4941888" y="4182429"/>
            <a:ext cx="6667500" cy="635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pPr>
            <a:r>
              <a:rPr>
                <a:solidFill>
                  <a:srgbClr val="000000"/>
                </a:solidFill>
              </a:rPr>
              <a:t>D. It has no impact on model performance.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B1F1B3-DC6D-48C9-A7A2-A7CCC741B3BE}"/>
            </a:ext>
          </a:extLst>
        </p:cNvPr>
        <p:cNvGrpSpPr/>
        <p:nvPr/>
      </p:nvGrpSpPr>
      <p:grpSpPr>
        <a:xfrm>
          <a:off x="0" y="0"/>
          <a:ext cx="0" cy="0"/>
          <a:chOff x="0" y="0"/>
          <a:chExt cx="0" cy="0"/>
        </a:xfrm>
      </p:grpSpPr>
      <p:graphicFrame>
        <p:nvGraphicFramePr>
          <p:cNvPr id="8" name="Content Placeholder 2">
            <a:extLst>
              <a:ext uri="{FF2B5EF4-FFF2-40B4-BE49-F238E27FC236}">
                <a16:creationId xmlns:a16="http://schemas.microsoft.com/office/drawing/2014/main" id="{B720441A-B26F-8675-6CB0-89B42194CF8F}"/>
              </a:ext>
            </a:extLst>
          </p:cNvPr>
          <p:cNvGraphicFramePr>
            <a:graphicFrameLocks/>
          </p:cNvGraphicFramePr>
          <p:nvPr>
            <p:extLst>
              <p:ext uri="{D42A27DB-BD31-4B8C-83A1-F6EECF244321}">
                <p14:modId xmlns:p14="http://schemas.microsoft.com/office/powerpoint/2010/main" val="3341907931"/>
              </p:ext>
            </p:extLst>
          </p:nvPr>
        </p:nvGraphicFramePr>
        <p:xfrm>
          <a:off x="762000" y="685800"/>
          <a:ext cx="7543800" cy="5329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418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457200"/>
            <a:ext cx="11018520" cy="548640"/>
          </a:xfrm>
        </p:spPr>
        <p:txBody>
          <a:bodyPr/>
          <a:lstStyle>
            <a:lvl1pPr>
              <a:lnSpc>
                <a:spcPct val="100000"/>
              </a:lnSpc>
              <a:defRPr sz="3600">
                <a:solidFill>
                  <a:srgbClr val="2A446F"/>
                </a:solidFill>
              </a:defRPr>
            </a:lvl1pPr>
          </a:lstStyle>
          <a:p>
            <a:r>
              <a:rPr lang="en-US" dirty="0">
                <a:solidFill>
                  <a:schemeClr val="accent3"/>
                </a:solidFill>
              </a:rPr>
              <a:t>Model Debugging</a:t>
            </a:r>
            <a:r>
              <a:rPr lang="en-US" dirty="0"/>
              <a:t>: What We Learned Today</a:t>
            </a:r>
          </a:p>
        </p:txBody>
      </p:sp>
      <p:sp>
        <p:nvSpPr>
          <p:cNvPr id="3" name="Subtitle"/>
          <p:cNvSpPr>
            <a:spLocks noGrp="1"/>
          </p:cNvSpPr>
          <p:nvPr>
            <p:ph sz="quarter" idx="10" hasCustomPrompt="1"/>
          </p:nvPr>
        </p:nvSpPr>
        <p:spPr>
          <a:xfrm>
            <a:off x="584199" y="1435100"/>
            <a:ext cx="5511801" cy="1292662"/>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dirty="0"/>
              <a:t>When we train a machine </a:t>
            </a:r>
            <a:br>
              <a:rPr lang="en-US" dirty="0"/>
            </a:br>
            <a:r>
              <a:rPr dirty="0"/>
              <a:t>learning model, we want </a:t>
            </a:r>
            <a:r>
              <a:rPr lang="en-US" dirty="0"/>
              <a:t>it to </a:t>
            </a:r>
            <a:br>
              <a:rPr lang="en-US" dirty="0"/>
            </a:br>
            <a:r>
              <a:rPr dirty="0"/>
              <a:t>learn or uncover patterns.</a:t>
            </a:r>
          </a:p>
        </p:txBody>
      </p:sp>
      <p:sp>
        <p:nvSpPr>
          <p:cNvPr id="4" name="New shape"/>
          <p:cNvSpPr/>
          <p:nvPr/>
        </p:nvSpPr>
        <p:spPr>
          <a:xfrm>
            <a:off x="328443" y="3103431"/>
            <a:ext cx="9677400" cy="2751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635000" indent="-365760">
              <a:spcBef>
                <a:spcPct val="20000"/>
              </a:spcBef>
              <a:spcAft>
                <a:spcPct val="20000"/>
              </a:spcAft>
              <a:buChar char="•"/>
            </a:pPr>
            <a:r>
              <a:rPr sz="1800" dirty="0">
                <a:solidFill>
                  <a:srgbClr val="2A446F"/>
                </a:solidFill>
              </a:rPr>
              <a:t>Create a Responsible AI dashboard.</a:t>
            </a:r>
          </a:p>
          <a:p>
            <a:pPr marL="635000" indent="-365760">
              <a:spcBef>
                <a:spcPct val="20000"/>
              </a:spcBef>
              <a:spcAft>
                <a:spcPct val="20000"/>
              </a:spcAft>
              <a:buChar char="•"/>
            </a:pPr>
            <a:r>
              <a:rPr sz="1800" dirty="0">
                <a:solidFill>
                  <a:srgbClr val="2A446F"/>
                </a:solidFill>
              </a:rPr>
              <a:t>Identify where the model has errors.</a:t>
            </a:r>
          </a:p>
          <a:p>
            <a:pPr marL="635000" indent="-365760">
              <a:spcBef>
                <a:spcPct val="20000"/>
              </a:spcBef>
              <a:spcAft>
                <a:spcPct val="20000"/>
              </a:spcAft>
              <a:buChar char="•"/>
            </a:pPr>
            <a:r>
              <a:rPr sz="1800" dirty="0">
                <a:solidFill>
                  <a:srgbClr val="2A446F"/>
                </a:solidFill>
              </a:rPr>
              <a:t>Discover data over or under representation </a:t>
            </a:r>
            <a:br>
              <a:rPr lang="en-US" sz="1800" dirty="0">
                <a:solidFill>
                  <a:srgbClr val="2A446F"/>
                </a:solidFill>
              </a:rPr>
            </a:br>
            <a:r>
              <a:rPr sz="1800" dirty="0">
                <a:solidFill>
                  <a:srgbClr val="2A446F"/>
                </a:solidFill>
              </a:rPr>
              <a:t>to mitigate biases.</a:t>
            </a:r>
          </a:p>
          <a:p>
            <a:pPr marL="635000" indent="-365760">
              <a:spcBef>
                <a:spcPct val="20000"/>
              </a:spcBef>
              <a:spcAft>
                <a:spcPct val="20000"/>
              </a:spcAft>
              <a:buChar char="•"/>
            </a:pPr>
            <a:r>
              <a:rPr sz="1800" dirty="0">
                <a:solidFill>
                  <a:srgbClr val="2A446F"/>
                </a:solidFill>
              </a:rPr>
              <a:t>Understand what drives a model outcome </a:t>
            </a:r>
            <a:br>
              <a:rPr lang="en-US" sz="1800" dirty="0">
                <a:solidFill>
                  <a:srgbClr val="2A446F"/>
                </a:solidFill>
              </a:rPr>
            </a:br>
            <a:r>
              <a:rPr sz="1800" dirty="0">
                <a:solidFill>
                  <a:srgbClr val="2A446F"/>
                </a:solidFill>
              </a:rPr>
              <a:t>with explainable and interpretability.</a:t>
            </a:r>
          </a:p>
          <a:p>
            <a:pPr marL="635000" indent="-365760">
              <a:spcBef>
                <a:spcPct val="20000"/>
              </a:spcBef>
              <a:spcAft>
                <a:spcPct val="20000"/>
              </a:spcAft>
              <a:buChar char="•"/>
            </a:pPr>
            <a:r>
              <a:rPr sz="1800" dirty="0">
                <a:solidFill>
                  <a:srgbClr val="2A446F"/>
                </a:solidFill>
              </a:rPr>
              <a:t>Mitigate issues to meet </a:t>
            </a:r>
            <a:br>
              <a:rPr lang="en-US" sz="1800" dirty="0">
                <a:solidFill>
                  <a:srgbClr val="2A446F"/>
                </a:solidFill>
              </a:rPr>
            </a:br>
            <a:r>
              <a:rPr sz="1800" dirty="0">
                <a:solidFill>
                  <a:srgbClr val="2A446F"/>
                </a:solidFill>
              </a:rPr>
              <a:t>compliance regulation requirements.</a:t>
            </a:r>
          </a:p>
        </p:txBody>
      </p:sp>
      <p:pic>
        <p:nvPicPr>
          <p:cNvPr id="5" name="Picture 4">
            <a:extLst>
              <a:ext uri="{FF2B5EF4-FFF2-40B4-BE49-F238E27FC236}">
                <a16:creationId xmlns:a16="http://schemas.microsoft.com/office/drawing/2014/main" id="{0D286153-7CC0-4AA9-0927-7CA40841BD4F}"/>
              </a:ext>
            </a:extLst>
          </p:cNvPr>
          <p:cNvPicPr>
            <a:picLocks noChangeAspect="1"/>
          </p:cNvPicPr>
          <p:nvPr/>
        </p:nvPicPr>
        <p:blipFill>
          <a:blip r:embed="rId3"/>
          <a:stretch>
            <a:fillRect/>
          </a:stretch>
        </p:blipFill>
        <p:spPr>
          <a:xfrm>
            <a:off x="5580993" y="1795976"/>
            <a:ext cx="6282564" cy="409839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12F9A-52EA-F413-6D16-DA9F5E92F1BD}"/>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048FE5C8-BBF4-B517-1F43-11004D2BBB47}"/>
              </a:ext>
            </a:extLst>
          </p:cNvPr>
          <p:cNvSpPr>
            <a:spLocks noGrp="1"/>
          </p:cNvSpPr>
          <p:nvPr>
            <p:ph type="title" hasCustomPrompt="1"/>
          </p:nvPr>
        </p:nvSpPr>
        <p:spPr>
          <a:xfrm>
            <a:off x="588263" y="457200"/>
            <a:ext cx="11018520" cy="548640"/>
          </a:xfrm>
        </p:spPr>
        <p:txBody>
          <a:bodyPr/>
          <a:lstStyle>
            <a:lvl1pPr>
              <a:lnSpc>
                <a:spcPct val="100000"/>
              </a:lnSpc>
              <a:defRPr sz="3600">
                <a:solidFill>
                  <a:srgbClr val="2A446F"/>
                </a:solidFill>
              </a:defRPr>
            </a:lvl1pPr>
          </a:lstStyle>
          <a:p>
            <a:r>
              <a:rPr lang="en-US" dirty="0">
                <a:solidFill>
                  <a:schemeClr val="accent3"/>
                </a:solidFill>
              </a:rPr>
              <a:t>Lab Exercise</a:t>
            </a:r>
            <a:r>
              <a:rPr lang="en-US" dirty="0"/>
              <a:t>: What We Did Today</a:t>
            </a:r>
          </a:p>
        </p:txBody>
      </p:sp>
      <p:pic>
        <p:nvPicPr>
          <p:cNvPr id="12" name="Graphic 11" descr="Blueprint with solid fill">
            <a:extLst>
              <a:ext uri="{FF2B5EF4-FFF2-40B4-BE49-F238E27FC236}">
                <a16:creationId xmlns:a16="http://schemas.microsoft.com/office/drawing/2014/main" id="{3BB3D640-B326-5EF5-7925-C7EEBB5BF9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70764" y="3286209"/>
            <a:ext cx="1511521" cy="1511521"/>
          </a:xfrm>
          <a:prstGeom prst="rect">
            <a:avLst/>
          </a:prstGeom>
        </p:spPr>
      </p:pic>
      <p:pic>
        <p:nvPicPr>
          <p:cNvPr id="15" name="Graphic 14" descr="Folder Search with solid fill">
            <a:extLst>
              <a:ext uri="{FF2B5EF4-FFF2-40B4-BE49-F238E27FC236}">
                <a16:creationId xmlns:a16="http://schemas.microsoft.com/office/drawing/2014/main" id="{8F8591E8-30FF-8FC4-E9DD-AA2D9CF00E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88263" y="1664224"/>
            <a:ext cx="1728892" cy="1728892"/>
          </a:xfrm>
          <a:prstGeom prst="rect">
            <a:avLst/>
          </a:prstGeom>
        </p:spPr>
      </p:pic>
      <p:pic>
        <p:nvPicPr>
          <p:cNvPr id="18" name="Graphic 17" descr="Pandemic exponential curve bar graph with solid fill">
            <a:extLst>
              <a:ext uri="{FF2B5EF4-FFF2-40B4-BE49-F238E27FC236}">
                <a16:creationId xmlns:a16="http://schemas.microsoft.com/office/drawing/2014/main" id="{B90D6F8D-2A67-C3BB-45C6-2C1946D038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23045" y="1881595"/>
            <a:ext cx="1511521" cy="1511521"/>
          </a:xfrm>
          <a:prstGeom prst="rect">
            <a:avLst/>
          </a:prstGeom>
        </p:spPr>
      </p:pic>
      <p:sp>
        <p:nvSpPr>
          <p:cNvPr id="20" name="TextBox 19">
            <a:extLst>
              <a:ext uri="{FF2B5EF4-FFF2-40B4-BE49-F238E27FC236}">
                <a16:creationId xmlns:a16="http://schemas.microsoft.com/office/drawing/2014/main" id="{B24EE4C6-1F5F-3D2C-4731-ED0D6AEE98AA}"/>
              </a:ext>
            </a:extLst>
          </p:cNvPr>
          <p:cNvSpPr txBox="1"/>
          <p:nvPr/>
        </p:nvSpPr>
        <p:spPr>
          <a:xfrm>
            <a:off x="2460694" y="3520301"/>
            <a:ext cx="2720906" cy="923330"/>
          </a:xfrm>
          <a:prstGeom prst="rect">
            <a:avLst/>
          </a:prstGeom>
          <a:noFill/>
        </p:spPr>
        <p:txBody>
          <a:bodyPr wrap="square">
            <a:spAutoFit/>
          </a:bodyPr>
          <a:lstStyle/>
          <a:p>
            <a:r>
              <a:rPr lang="en-US">
                <a:solidFill>
                  <a:prstClr val="black"/>
                </a:solidFill>
                <a:latin typeface="Segoe UI" panose="020B0502040204020203" pitchFamily="34" charset="0"/>
              </a:rPr>
              <a:t>Create AML Workspace &amp; register model in </a:t>
            </a:r>
            <a:r>
              <a:rPr lang="en-US" b="1">
                <a:solidFill>
                  <a:prstClr val="black"/>
                </a:solidFill>
                <a:latin typeface="Segoe UI" panose="020B0502040204020203" pitchFamily="34" charset="0"/>
              </a:rPr>
              <a:t>Azure ML Studio </a:t>
            </a:r>
            <a:r>
              <a:rPr lang="en-US">
                <a:solidFill>
                  <a:prstClr val="black"/>
                </a:solidFill>
                <a:latin typeface="Segoe UI" panose="020B0502040204020203" pitchFamily="34" charset="0"/>
              </a:rPr>
              <a:t>for use</a:t>
            </a:r>
          </a:p>
        </p:txBody>
      </p:sp>
      <p:pic>
        <p:nvPicPr>
          <p:cNvPr id="26" name="Graphic 25" descr="Illustrator with solid fill">
            <a:extLst>
              <a:ext uri="{FF2B5EF4-FFF2-40B4-BE49-F238E27FC236}">
                <a16:creationId xmlns:a16="http://schemas.microsoft.com/office/drawing/2014/main" id="{D4D39577-5A15-AC50-21FF-0FDCE4534A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1566" y="3230827"/>
            <a:ext cx="1622286" cy="1622286"/>
          </a:xfrm>
          <a:prstGeom prst="rect">
            <a:avLst/>
          </a:prstGeom>
        </p:spPr>
      </p:pic>
      <p:sp>
        <p:nvSpPr>
          <p:cNvPr id="29" name="TextBox 28">
            <a:extLst>
              <a:ext uri="{FF2B5EF4-FFF2-40B4-BE49-F238E27FC236}">
                <a16:creationId xmlns:a16="http://schemas.microsoft.com/office/drawing/2014/main" id="{2F5B7474-1B46-2A76-D6B7-55234D710486}"/>
              </a:ext>
            </a:extLst>
          </p:cNvPr>
          <p:cNvSpPr txBox="1"/>
          <p:nvPr/>
        </p:nvSpPr>
        <p:spPr>
          <a:xfrm>
            <a:off x="770769" y="1326835"/>
            <a:ext cx="1492012" cy="307777"/>
          </a:xfrm>
          <a:prstGeom prst="rect">
            <a:avLst/>
          </a:prstGeom>
          <a:solidFill>
            <a:schemeClr val="accent2"/>
          </a:solidFill>
        </p:spPr>
        <p:txBody>
          <a:bodyPr wrap="none" lIns="0" tIns="0" rIns="0" bIns="0" rtlCol="0">
            <a:spAutoFit/>
          </a:bodyPr>
          <a:lstStyle/>
          <a:p>
            <a:pPr algn="l"/>
            <a:r>
              <a:rPr lang="en-US" sz="2000">
                <a:solidFill>
                  <a:schemeClr val="bg1"/>
                </a:solidFill>
              </a:rPr>
              <a:t> Notebook 1 </a:t>
            </a:r>
          </a:p>
        </p:txBody>
      </p:sp>
      <p:sp>
        <p:nvSpPr>
          <p:cNvPr id="30" name="TextBox 29">
            <a:extLst>
              <a:ext uri="{FF2B5EF4-FFF2-40B4-BE49-F238E27FC236}">
                <a16:creationId xmlns:a16="http://schemas.microsoft.com/office/drawing/2014/main" id="{DE5A142E-25F6-A993-857A-4F96E1864C1A}"/>
              </a:ext>
            </a:extLst>
          </p:cNvPr>
          <p:cNvSpPr txBox="1"/>
          <p:nvPr/>
        </p:nvSpPr>
        <p:spPr>
          <a:xfrm>
            <a:off x="6548993" y="1251278"/>
            <a:ext cx="1492012" cy="307777"/>
          </a:xfrm>
          <a:prstGeom prst="rect">
            <a:avLst/>
          </a:prstGeom>
          <a:solidFill>
            <a:schemeClr val="accent3"/>
          </a:solidFill>
        </p:spPr>
        <p:txBody>
          <a:bodyPr wrap="none" lIns="0" tIns="0" rIns="0" bIns="0" rtlCol="0">
            <a:spAutoFit/>
          </a:bodyPr>
          <a:lstStyle/>
          <a:p>
            <a:pPr algn="l"/>
            <a:r>
              <a:rPr lang="en-US" sz="2000">
                <a:solidFill>
                  <a:schemeClr val="bg1"/>
                </a:solidFill>
              </a:rPr>
              <a:t> Notebook 2 </a:t>
            </a:r>
          </a:p>
        </p:txBody>
      </p:sp>
      <p:sp>
        <p:nvSpPr>
          <p:cNvPr id="31" name="Rectangle 30">
            <a:extLst>
              <a:ext uri="{FF2B5EF4-FFF2-40B4-BE49-F238E27FC236}">
                <a16:creationId xmlns:a16="http://schemas.microsoft.com/office/drawing/2014/main" id="{93237109-B994-83DB-59DF-94756F6BCF58}"/>
              </a:ext>
            </a:extLst>
          </p:cNvPr>
          <p:cNvSpPr/>
          <p:nvPr/>
        </p:nvSpPr>
        <p:spPr bwMode="auto">
          <a:xfrm>
            <a:off x="5867400" y="1251278"/>
            <a:ext cx="71203" cy="499712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Subtitle">
            <a:extLst>
              <a:ext uri="{FF2B5EF4-FFF2-40B4-BE49-F238E27FC236}">
                <a16:creationId xmlns:a16="http://schemas.microsoft.com/office/drawing/2014/main" id="{A6BF5154-D3FB-5D16-864F-1715E32215D9}"/>
              </a:ext>
            </a:extLst>
          </p:cNvPr>
          <p:cNvSpPr>
            <a:spLocks noGrp="1"/>
          </p:cNvSpPr>
          <p:nvPr>
            <p:ph sz="quarter" idx="10" hasCustomPrompt="1"/>
          </p:nvPr>
        </p:nvSpPr>
        <p:spPr>
          <a:xfrm>
            <a:off x="641566" y="5417846"/>
            <a:ext cx="5142612" cy="830997"/>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lang="en-US" sz="1800"/>
              <a:t>We’ll use a dataset of diabetes patient records to </a:t>
            </a:r>
            <a:r>
              <a:rPr lang="en-US" sz="1800" b="1">
                <a:solidFill>
                  <a:schemeClr val="accent2"/>
                </a:solidFill>
              </a:rPr>
              <a:t>build &amp; register a model </a:t>
            </a:r>
            <a:r>
              <a:rPr lang="en-US" sz="1800"/>
              <a:t>that predicts if a patient will be readmitted within 30 days of discharge.</a:t>
            </a:r>
            <a:endParaRPr sz="1800"/>
          </a:p>
        </p:txBody>
      </p:sp>
      <p:sp>
        <p:nvSpPr>
          <p:cNvPr id="6" name="TextBox 5">
            <a:extLst>
              <a:ext uri="{FF2B5EF4-FFF2-40B4-BE49-F238E27FC236}">
                <a16:creationId xmlns:a16="http://schemas.microsoft.com/office/drawing/2014/main" id="{F49D2CC5-9CB2-B116-09D8-C51D7E4FFFA6}"/>
              </a:ext>
            </a:extLst>
          </p:cNvPr>
          <p:cNvSpPr txBox="1"/>
          <p:nvPr/>
        </p:nvSpPr>
        <p:spPr>
          <a:xfrm>
            <a:off x="2460694" y="2032238"/>
            <a:ext cx="2491591" cy="923330"/>
          </a:xfrm>
          <a:prstGeom prst="rect">
            <a:avLst/>
          </a:prstGeom>
          <a:noFill/>
        </p:spPr>
        <p:txBody>
          <a:bodyPr wrap="square">
            <a:spAutoFit/>
          </a:bodyPr>
          <a:lstStyle/>
          <a:p>
            <a:r>
              <a:rPr lang="en-US">
                <a:solidFill>
                  <a:prstClr val="black"/>
                </a:solidFill>
                <a:latin typeface="Segoe UI" panose="020B0502040204020203" pitchFamily="34" charset="0"/>
              </a:rPr>
              <a:t>Build &amp; Train an ML Model for the </a:t>
            </a:r>
            <a:r>
              <a:rPr lang="en-US" b="1">
                <a:solidFill>
                  <a:prstClr val="black"/>
                </a:solidFill>
                <a:latin typeface="Segoe UI" panose="020B0502040204020203" pitchFamily="34" charset="0"/>
              </a:rPr>
              <a:t>UCI Diabetes Dataset</a:t>
            </a:r>
          </a:p>
        </p:txBody>
      </p:sp>
      <p:sp>
        <p:nvSpPr>
          <p:cNvPr id="7" name="TextBox 6">
            <a:extLst>
              <a:ext uri="{FF2B5EF4-FFF2-40B4-BE49-F238E27FC236}">
                <a16:creationId xmlns:a16="http://schemas.microsoft.com/office/drawing/2014/main" id="{E5ACABC1-9FD7-5A40-0AFC-8F84B6452C4F}"/>
              </a:ext>
            </a:extLst>
          </p:cNvPr>
          <p:cNvSpPr txBox="1"/>
          <p:nvPr/>
        </p:nvSpPr>
        <p:spPr>
          <a:xfrm>
            <a:off x="8247374" y="3580304"/>
            <a:ext cx="3303060" cy="923330"/>
          </a:xfrm>
          <a:prstGeom prst="rect">
            <a:avLst/>
          </a:prstGeom>
          <a:noFill/>
        </p:spPr>
        <p:txBody>
          <a:bodyPr wrap="square">
            <a:spAutoFit/>
          </a:bodyPr>
          <a:lstStyle/>
          <a:p>
            <a:r>
              <a:rPr lang="en-US">
                <a:solidFill>
                  <a:srgbClr val="2A446F"/>
                </a:solidFill>
                <a:latin typeface="Segoe UI" panose="020B0502040204020203" pitchFamily="34" charset="0"/>
              </a:rPr>
              <a:t>Use the dashboard to </a:t>
            </a:r>
            <a:r>
              <a:rPr lang="en-US" b="1">
                <a:solidFill>
                  <a:srgbClr val="2A446F"/>
                </a:solidFill>
                <a:latin typeface="Segoe UI" panose="020B0502040204020203" pitchFamily="34" charset="0"/>
              </a:rPr>
              <a:t>debug the model</a:t>
            </a:r>
            <a:r>
              <a:rPr lang="en-US">
                <a:solidFill>
                  <a:srgbClr val="2A446F"/>
                </a:solidFill>
                <a:latin typeface="Segoe UI" panose="020B0502040204020203" pitchFamily="34" charset="0"/>
              </a:rPr>
              <a:t> using various tools, in an intuitive workflow.</a:t>
            </a:r>
          </a:p>
        </p:txBody>
      </p:sp>
      <p:sp>
        <p:nvSpPr>
          <p:cNvPr id="8" name="TextBox 7">
            <a:extLst>
              <a:ext uri="{FF2B5EF4-FFF2-40B4-BE49-F238E27FC236}">
                <a16:creationId xmlns:a16="http://schemas.microsoft.com/office/drawing/2014/main" id="{8E5F2FC1-0E72-711F-B756-EF46C6963173}"/>
              </a:ext>
            </a:extLst>
          </p:cNvPr>
          <p:cNvSpPr txBox="1"/>
          <p:nvPr/>
        </p:nvSpPr>
        <p:spPr>
          <a:xfrm>
            <a:off x="8217457" y="2067005"/>
            <a:ext cx="3362894" cy="923330"/>
          </a:xfrm>
          <a:prstGeom prst="rect">
            <a:avLst/>
          </a:prstGeom>
          <a:noFill/>
        </p:spPr>
        <p:txBody>
          <a:bodyPr wrap="square">
            <a:spAutoFit/>
          </a:bodyPr>
          <a:lstStyle/>
          <a:p>
            <a:r>
              <a:rPr lang="en-US">
                <a:solidFill>
                  <a:srgbClr val="2A446F"/>
                </a:solidFill>
                <a:latin typeface="Segoe UI" panose="020B0502040204020203" pitchFamily="34" charset="0"/>
              </a:rPr>
              <a:t>Create a </a:t>
            </a:r>
            <a:r>
              <a:rPr lang="en-US" b="1">
                <a:solidFill>
                  <a:srgbClr val="2A446F"/>
                </a:solidFill>
                <a:latin typeface="Segoe UI" panose="020B0502040204020203" pitchFamily="34" charset="0"/>
              </a:rPr>
              <a:t>Responsible AI Dashboard</a:t>
            </a:r>
            <a:r>
              <a:rPr lang="en-US">
                <a:solidFill>
                  <a:srgbClr val="2A446F"/>
                </a:solidFill>
                <a:latin typeface="Segoe UI" panose="020B0502040204020203" pitchFamily="34" charset="0"/>
              </a:rPr>
              <a:t> with specific components, for the model.</a:t>
            </a:r>
            <a:endParaRPr lang="en-US">
              <a:solidFill>
                <a:srgbClr val="2A446F"/>
              </a:solidFill>
              <a:latin typeface="Calibri" panose="020F0502020204030204"/>
            </a:endParaRPr>
          </a:p>
        </p:txBody>
      </p:sp>
      <p:sp>
        <p:nvSpPr>
          <p:cNvPr id="9" name="Subtitle">
            <a:extLst>
              <a:ext uri="{FF2B5EF4-FFF2-40B4-BE49-F238E27FC236}">
                <a16:creationId xmlns:a16="http://schemas.microsoft.com/office/drawing/2014/main" id="{F9158BC9-88E4-CF1E-82D9-3FD0EBA8BC8F}"/>
              </a:ext>
            </a:extLst>
          </p:cNvPr>
          <p:cNvSpPr txBox="1">
            <a:spLocks/>
          </p:cNvSpPr>
          <p:nvPr/>
        </p:nvSpPr>
        <p:spPr>
          <a:xfrm>
            <a:off x="6407822" y="5368107"/>
            <a:ext cx="5142612"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solidFill>
                  <a:srgbClr val="2A446F"/>
                </a:solidFill>
              </a:rPr>
              <a:t>We’ll </a:t>
            </a:r>
            <a:r>
              <a:rPr lang="en-US" sz="1800" b="1">
                <a:solidFill>
                  <a:srgbClr val="2A446F"/>
                </a:solidFill>
              </a:rPr>
              <a:t>assess model for responsible AI</a:t>
            </a:r>
            <a:r>
              <a:rPr lang="en-US" sz="1800">
                <a:solidFill>
                  <a:srgbClr val="2A446F"/>
                </a:solidFill>
              </a:rPr>
              <a:t> practices by using the error analysis, model overview, data analysis &amp; feature analysis components for insights</a:t>
            </a:r>
          </a:p>
        </p:txBody>
      </p:sp>
      <p:sp>
        <p:nvSpPr>
          <p:cNvPr id="19" name="TextBox 18">
            <a:extLst>
              <a:ext uri="{FF2B5EF4-FFF2-40B4-BE49-F238E27FC236}">
                <a16:creationId xmlns:a16="http://schemas.microsoft.com/office/drawing/2014/main" id="{C135DDD5-A980-1D2E-6604-2F26218702B0}"/>
              </a:ext>
            </a:extLst>
          </p:cNvPr>
          <p:cNvSpPr txBox="1"/>
          <p:nvPr/>
        </p:nvSpPr>
        <p:spPr>
          <a:xfrm>
            <a:off x="2581296" y="1251278"/>
            <a:ext cx="692497" cy="830997"/>
          </a:xfrm>
          <a:prstGeom prst="rect">
            <a:avLst/>
          </a:prstGeom>
          <a:noFill/>
        </p:spPr>
        <p:txBody>
          <a:bodyPr wrap="none" lIns="0" tIns="0" rIns="0" bIns="0" rtlCol="0">
            <a:spAutoFit/>
          </a:bodyPr>
          <a:lstStyle/>
          <a:p>
            <a:pPr algn="l"/>
            <a:r>
              <a:rPr lang="en-US" sz="5400"/>
              <a:t>🚀</a:t>
            </a:r>
          </a:p>
        </p:txBody>
      </p:sp>
    </p:spTree>
    <p:extLst>
      <p:ext uri="{BB962C8B-B14F-4D97-AF65-F5344CB8AC3E}">
        <p14:creationId xmlns:p14="http://schemas.microsoft.com/office/powerpoint/2010/main" val="130395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C31B9-C678-27B2-479D-52407F33C408}"/>
            </a:ext>
          </a:extLst>
        </p:cNvPr>
        <p:cNvGrpSpPr/>
        <p:nvPr/>
      </p:nvGrpSpPr>
      <p:grpSpPr>
        <a:xfrm>
          <a:off x="0" y="0"/>
          <a:ext cx="0" cy="0"/>
          <a:chOff x="0" y="0"/>
          <a:chExt cx="0" cy="0"/>
        </a:xfrm>
      </p:grpSpPr>
      <p:cxnSp>
        <p:nvCxnSpPr>
          <p:cNvPr id="6" name="GradientLine">
            <a:extLst>
              <a:ext uri="{FF2B5EF4-FFF2-40B4-BE49-F238E27FC236}">
                <a16:creationId xmlns:a16="http://schemas.microsoft.com/office/drawing/2014/main" id="{DF8FBA69-3A25-5FE6-997B-8C5C663ED5B3}"/>
              </a:ext>
              <a:ext uri="{C183D7F6-B498-43B3-948B-1728B52AA6E4}">
                <adec:decorative xmlns:adec="http://schemas.microsoft.com/office/drawing/2017/decorative" val="1"/>
              </a:ext>
            </a:extLst>
          </p:cNvPr>
          <p:cNvCxnSpPr>
            <a:cxnSpLocks/>
          </p:cNvCxnSpPr>
          <p:nvPr/>
        </p:nvCxnSpPr>
        <p:spPr>
          <a:xfrm>
            <a:off x="4648200" y="1371600"/>
            <a:ext cx="0" cy="4114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A6D5BB7-44E8-4FE0-E607-3E84A8AFEF64}"/>
              </a:ext>
            </a:extLst>
          </p:cNvPr>
          <p:cNvSpPr txBox="1"/>
          <p:nvPr/>
        </p:nvSpPr>
        <p:spPr>
          <a:xfrm>
            <a:off x="349472" y="6316492"/>
            <a:ext cx="11156723" cy="307777"/>
          </a:xfrm>
          <a:prstGeom prst="rect">
            <a:avLst/>
          </a:prstGeom>
          <a:noFill/>
        </p:spPr>
        <p:txBody>
          <a:bodyPr wrap="square">
            <a:spAutoFit/>
          </a:bodyPr>
          <a:lstStyle/>
          <a:p>
            <a:pPr marL="228600" lvl="1" defTabSz="932742">
              <a:spcBef>
                <a:spcPct val="20000"/>
              </a:spcBef>
              <a:spcAft>
                <a:spcPct val="0"/>
              </a:spcAft>
              <a:buSzPct val="90000"/>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1" i="0" u="none" strike="noStrike" cap="none" spc="0" normalizeH="0" baseline="0" noProof="0">
                <a:ln w="9525" cap="flat" cmpd="sng" algn="ctr">
                  <a:noFill/>
                  <a:prstDash val="solid"/>
                  <a:round/>
                  <a:headEnd type="none" w="med" len="med"/>
                  <a:tailEnd type="none" w="med" len="med"/>
                </a:ln>
                <a:solidFill>
                  <a:schemeClr val="accent6"/>
                </a:solidFill>
                <a:uLnTx/>
                <a:uFillTx/>
                <a:latin typeface="+mn-lt"/>
                <a:ea typeface="+mn-ea"/>
                <a:cs typeface="+mn-cs"/>
                <a:sym typeface="Wingdings" charset="2"/>
              </a:rPr>
              <a:t>Reference:  </a:t>
            </a:r>
            <a:r>
              <a:rPr lang="en-US" sz="1200">
                <a:solidFill>
                  <a:schemeClr val="bg1"/>
                </a:solidFill>
                <a:cs typeface="Segoe UI"/>
              </a:rPr>
              <a:t>https://</a:t>
            </a:r>
            <a:r>
              <a:rPr lang="en-US" sz="1200" err="1">
                <a:solidFill>
                  <a:schemeClr val="bg1"/>
                </a:solidFill>
                <a:cs typeface="Segoe UI"/>
              </a:rPr>
              <a:t>aka.ms</a:t>
            </a:r>
            <a:r>
              <a:rPr lang="en-US" sz="1200">
                <a:solidFill>
                  <a:schemeClr val="bg1"/>
                </a:solidFill>
                <a:cs typeface="Segoe UI"/>
              </a:rPr>
              <a:t>/rai-hub/</a:t>
            </a:r>
            <a:r>
              <a:rPr lang="en-US" sz="1200" err="1">
                <a:solidFill>
                  <a:schemeClr val="bg1"/>
                </a:solidFill>
                <a:cs typeface="Segoe UI"/>
              </a:rPr>
              <a:t>raidashboard</a:t>
            </a:r>
            <a:r>
              <a:rPr lang="en-US" sz="1200">
                <a:solidFill>
                  <a:schemeClr val="bg1"/>
                </a:solidFill>
                <a:cs typeface="Segoe UI"/>
              </a:rPr>
              <a:t>-module-walkthrough</a:t>
            </a:r>
            <a:endParaRPr lang="en-US" sz="1200">
              <a:solidFill>
                <a:schemeClr val="bg1"/>
              </a:solidFill>
            </a:endParaRPr>
          </a:p>
        </p:txBody>
      </p:sp>
      <p:sp>
        <p:nvSpPr>
          <p:cNvPr id="10" name="Title 3">
            <a:extLst>
              <a:ext uri="{FF2B5EF4-FFF2-40B4-BE49-F238E27FC236}">
                <a16:creationId xmlns:a16="http://schemas.microsoft.com/office/drawing/2014/main" id="{36DC5AD5-6493-93D2-9E13-869C6A7AD5D1}"/>
              </a:ext>
            </a:extLst>
          </p:cNvPr>
          <p:cNvSpPr txBox="1">
            <a:spLocks/>
          </p:cNvSpPr>
          <p:nvPr/>
        </p:nvSpPr>
        <p:spPr>
          <a:xfrm>
            <a:off x="944097" y="4191000"/>
            <a:ext cx="3048000" cy="141577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r>
              <a:rPr lang="en-US" sz="2000">
                <a:solidFill>
                  <a:schemeClr val="bg1"/>
                </a:solidFill>
              </a:rPr>
              <a:t>Responsible AI Dashboard </a:t>
            </a:r>
            <a:br>
              <a:rPr lang="en-US" sz="2000">
                <a:solidFill>
                  <a:schemeClr val="bg1"/>
                </a:solidFill>
              </a:rPr>
            </a:br>
            <a:r>
              <a:rPr lang="en-US">
                <a:solidFill>
                  <a:schemeClr val="bg1"/>
                </a:solidFill>
              </a:rPr>
              <a:t>Lab Video Walkthrough</a:t>
            </a:r>
          </a:p>
        </p:txBody>
      </p:sp>
      <p:sp>
        <p:nvSpPr>
          <p:cNvPr id="5" name="Subtitle">
            <a:extLst>
              <a:ext uri="{FF2B5EF4-FFF2-40B4-BE49-F238E27FC236}">
                <a16:creationId xmlns:a16="http://schemas.microsoft.com/office/drawing/2014/main" id="{206BF833-5C62-A1CE-31B9-1D91B90C6F3A}"/>
              </a:ext>
            </a:extLst>
          </p:cNvPr>
          <p:cNvSpPr txBox="1">
            <a:spLocks/>
          </p:cNvSpPr>
          <p:nvPr/>
        </p:nvSpPr>
        <p:spPr>
          <a:xfrm>
            <a:off x="685801" y="776201"/>
            <a:ext cx="3794240" cy="2461551"/>
          </a:xfrm>
        </p:spPr>
        <p:txBody>
          <a:bodyPr/>
          <a:lstStyle>
            <a:defPPr>
              <a:defRPr lang="en-US"/>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solidFill>
                  <a:schemeClr val="bg1"/>
                </a:solidFill>
              </a:rPr>
              <a:t>Use the video walkthrough as a reference or for a preview of lab</a:t>
            </a:r>
          </a:p>
          <a:p>
            <a:endParaRPr lang="en-US" sz="2000">
              <a:solidFill>
                <a:schemeClr val="bg1"/>
              </a:solidFill>
            </a:endParaRPr>
          </a:p>
          <a:p>
            <a:r>
              <a:rPr lang="en-US" sz="2000">
                <a:solidFill>
                  <a:schemeClr val="bg1"/>
                </a:solidFill>
              </a:rPr>
              <a:t>Check description for chapter timestamps to move quickly to the desired section of lab</a:t>
            </a:r>
          </a:p>
          <a:p>
            <a:endParaRPr lang="en-US" sz="2000">
              <a:solidFill>
                <a:schemeClr val="bg1"/>
              </a:solidFill>
            </a:endParaRPr>
          </a:p>
          <a:p>
            <a:r>
              <a:rPr lang="en-US" sz="2000">
                <a:solidFill>
                  <a:schemeClr val="bg1"/>
                </a:solidFill>
              </a:rPr>
              <a:t>Click “View all” to get a playlist view (Key Moments) of chapters</a:t>
            </a:r>
          </a:p>
        </p:txBody>
      </p:sp>
      <p:pic>
        <p:nvPicPr>
          <p:cNvPr id="3" name="Picture 2" descr="A screenshot of a computer&#10;&#10;Description automatically generated">
            <a:extLst>
              <a:ext uri="{FF2B5EF4-FFF2-40B4-BE49-F238E27FC236}">
                <a16:creationId xmlns:a16="http://schemas.microsoft.com/office/drawing/2014/main" id="{27A33637-B8D5-D9A9-9953-ECD3D7A56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533399"/>
            <a:ext cx="6610639" cy="5408705"/>
          </a:xfrm>
          <a:prstGeom prst="rect">
            <a:avLst/>
          </a:prstGeom>
          <a:ln>
            <a:solidFill>
              <a:schemeClr val="bg1"/>
            </a:solidFill>
          </a:ln>
        </p:spPr>
      </p:pic>
      <p:pic>
        <p:nvPicPr>
          <p:cNvPr id="7" name="Picture 6" descr="A screenshot of a phone&#10;&#10;Description automatically generated">
            <a:extLst>
              <a:ext uri="{FF2B5EF4-FFF2-40B4-BE49-F238E27FC236}">
                <a16:creationId xmlns:a16="http://schemas.microsoft.com/office/drawing/2014/main" id="{370A040B-F9E6-FC09-780E-91EDDEEE75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2249" y="2895600"/>
            <a:ext cx="2576603" cy="2933050"/>
          </a:xfrm>
          <a:prstGeom prst="rect">
            <a:avLst/>
          </a:prstGeom>
          <a:ln>
            <a:solidFill>
              <a:schemeClr val="bg1"/>
            </a:solidFill>
          </a:ln>
        </p:spPr>
      </p:pic>
    </p:spTree>
    <p:extLst>
      <p:ext uri="{BB962C8B-B14F-4D97-AF65-F5344CB8AC3E}">
        <p14:creationId xmlns:p14="http://schemas.microsoft.com/office/powerpoint/2010/main" val="746249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89DA2-A77A-6F6F-1596-1FECE5BA85E4}"/>
            </a:ext>
          </a:extLst>
        </p:cNvPr>
        <p:cNvGrpSpPr/>
        <p:nvPr/>
      </p:nvGrpSpPr>
      <p:grpSpPr>
        <a:xfrm>
          <a:off x="0" y="0"/>
          <a:ext cx="0" cy="0"/>
          <a:chOff x="0" y="0"/>
          <a:chExt cx="0" cy="0"/>
        </a:xfrm>
      </p:grpSpPr>
      <p:sp>
        <p:nvSpPr>
          <p:cNvPr id="2" name="Title">
            <a:extLst>
              <a:ext uri="{FF2B5EF4-FFF2-40B4-BE49-F238E27FC236}">
                <a16:creationId xmlns:a16="http://schemas.microsoft.com/office/drawing/2014/main" id="{C2B6AC5F-24A3-BD5D-F35E-9708DAAB6748}"/>
              </a:ext>
            </a:extLst>
          </p:cNvPr>
          <p:cNvSpPr>
            <a:spLocks noGrp="1"/>
          </p:cNvSpPr>
          <p:nvPr>
            <p:ph type="title" hasCustomPrompt="1"/>
          </p:nvPr>
        </p:nvSpPr>
        <p:spPr>
          <a:xfrm>
            <a:off x="588263" y="457200"/>
            <a:ext cx="11018520" cy="548640"/>
          </a:xfrm>
        </p:spPr>
        <p:txBody>
          <a:bodyPr/>
          <a:lstStyle>
            <a:lvl1pPr>
              <a:lnSpc>
                <a:spcPct val="100000"/>
              </a:lnSpc>
              <a:defRPr sz="3600">
                <a:solidFill>
                  <a:srgbClr val="2A446F"/>
                </a:solidFill>
              </a:defRPr>
            </a:lvl1pPr>
          </a:lstStyle>
          <a:p>
            <a:r>
              <a:rPr lang="en-US"/>
              <a:t>Lab Exercise: What We Will Do Today</a:t>
            </a:r>
          </a:p>
        </p:txBody>
      </p:sp>
      <p:pic>
        <p:nvPicPr>
          <p:cNvPr id="12" name="Graphic 11" descr="Blueprint with solid fill">
            <a:extLst>
              <a:ext uri="{FF2B5EF4-FFF2-40B4-BE49-F238E27FC236}">
                <a16:creationId xmlns:a16="http://schemas.microsoft.com/office/drawing/2014/main" id="{78F4F274-3CBA-239D-8E43-5F5C1A9107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70764" y="3286209"/>
            <a:ext cx="1511521" cy="1511521"/>
          </a:xfrm>
          <a:prstGeom prst="rect">
            <a:avLst/>
          </a:prstGeom>
        </p:spPr>
      </p:pic>
      <p:pic>
        <p:nvPicPr>
          <p:cNvPr id="15" name="Graphic 14" descr="Folder Search with solid fill">
            <a:extLst>
              <a:ext uri="{FF2B5EF4-FFF2-40B4-BE49-F238E27FC236}">
                <a16:creationId xmlns:a16="http://schemas.microsoft.com/office/drawing/2014/main" id="{AA4979CD-C04B-3FFE-01DB-4B1624C297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88263" y="1664224"/>
            <a:ext cx="1728892" cy="1728892"/>
          </a:xfrm>
          <a:prstGeom prst="rect">
            <a:avLst/>
          </a:prstGeom>
        </p:spPr>
      </p:pic>
      <p:pic>
        <p:nvPicPr>
          <p:cNvPr id="18" name="Graphic 17" descr="Pandemic exponential curve bar graph with solid fill">
            <a:extLst>
              <a:ext uri="{FF2B5EF4-FFF2-40B4-BE49-F238E27FC236}">
                <a16:creationId xmlns:a16="http://schemas.microsoft.com/office/drawing/2014/main" id="{D84491F0-C8AA-8755-93C5-A6313C9417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6623045" y="1881595"/>
            <a:ext cx="1511521" cy="1511521"/>
          </a:xfrm>
          <a:prstGeom prst="rect">
            <a:avLst/>
          </a:prstGeom>
        </p:spPr>
      </p:pic>
      <p:sp>
        <p:nvSpPr>
          <p:cNvPr id="20" name="TextBox 19">
            <a:extLst>
              <a:ext uri="{FF2B5EF4-FFF2-40B4-BE49-F238E27FC236}">
                <a16:creationId xmlns:a16="http://schemas.microsoft.com/office/drawing/2014/main" id="{A5708BCC-7E1B-94AC-F3DA-40135881272A}"/>
              </a:ext>
            </a:extLst>
          </p:cNvPr>
          <p:cNvSpPr txBox="1"/>
          <p:nvPr/>
        </p:nvSpPr>
        <p:spPr>
          <a:xfrm>
            <a:off x="2460694" y="3520301"/>
            <a:ext cx="2720906" cy="923330"/>
          </a:xfrm>
          <a:prstGeom prst="rect">
            <a:avLst/>
          </a:prstGeom>
          <a:noFill/>
        </p:spPr>
        <p:txBody>
          <a:bodyPr wrap="square">
            <a:spAutoFit/>
          </a:bodyPr>
          <a:lstStyle/>
          <a:p>
            <a:r>
              <a:rPr lang="en-US">
                <a:solidFill>
                  <a:prstClr val="black"/>
                </a:solidFill>
                <a:latin typeface="Segoe UI" panose="020B0502040204020203" pitchFamily="34" charset="0"/>
              </a:rPr>
              <a:t>Create AML Workspace &amp; register model in </a:t>
            </a:r>
            <a:r>
              <a:rPr lang="en-US" b="1">
                <a:solidFill>
                  <a:prstClr val="black"/>
                </a:solidFill>
                <a:latin typeface="Segoe UI" panose="020B0502040204020203" pitchFamily="34" charset="0"/>
              </a:rPr>
              <a:t>Azure ML Studio </a:t>
            </a:r>
            <a:r>
              <a:rPr lang="en-US">
                <a:solidFill>
                  <a:prstClr val="black"/>
                </a:solidFill>
                <a:latin typeface="Segoe UI" panose="020B0502040204020203" pitchFamily="34" charset="0"/>
              </a:rPr>
              <a:t>for use</a:t>
            </a:r>
          </a:p>
        </p:txBody>
      </p:sp>
      <p:pic>
        <p:nvPicPr>
          <p:cNvPr id="26" name="Graphic 25" descr="Illustrator with solid fill">
            <a:extLst>
              <a:ext uri="{FF2B5EF4-FFF2-40B4-BE49-F238E27FC236}">
                <a16:creationId xmlns:a16="http://schemas.microsoft.com/office/drawing/2014/main" id="{2743D80C-8F75-21C6-189D-8868470198D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41566" y="3230827"/>
            <a:ext cx="1622286" cy="1622286"/>
          </a:xfrm>
          <a:prstGeom prst="rect">
            <a:avLst/>
          </a:prstGeom>
        </p:spPr>
      </p:pic>
      <p:sp>
        <p:nvSpPr>
          <p:cNvPr id="29" name="TextBox 28">
            <a:extLst>
              <a:ext uri="{FF2B5EF4-FFF2-40B4-BE49-F238E27FC236}">
                <a16:creationId xmlns:a16="http://schemas.microsoft.com/office/drawing/2014/main" id="{06FE44D8-49E3-3159-8D71-767A8507D3F7}"/>
              </a:ext>
            </a:extLst>
          </p:cNvPr>
          <p:cNvSpPr txBox="1"/>
          <p:nvPr/>
        </p:nvSpPr>
        <p:spPr>
          <a:xfrm>
            <a:off x="770769" y="1326835"/>
            <a:ext cx="1492012" cy="307777"/>
          </a:xfrm>
          <a:prstGeom prst="rect">
            <a:avLst/>
          </a:prstGeom>
          <a:solidFill>
            <a:schemeClr val="accent2"/>
          </a:solidFill>
        </p:spPr>
        <p:txBody>
          <a:bodyPr wrap="none" lIns="0" tIns="0" rIns="0" bIns="0" rtlCol="0">
            <a:spAutoFit/>
          </a:bodyPr>
          <a:lstStyle/>
          <a:p>
            <a:pPr algn="l"/>
            <a:r>
              <a:rPr lang="en-US" sz="2000">
                <a:solidFill>
                  <a:schemeClr val="bg1"/>
                </a:solidFill>
              </a:rPr>
              <a:t> Notebook 1 </a:t>
            </a:r>
          </a:p>
        </p:txBody>
      </p:sp>
      <p:sp>
        <p:nvSpPr>
          <p:cNvPr id="30" name="TextBox 29">
            <a:extLst>
              <a:ext uri="{FF2B5EF4-FFF2-40B4-BE49-F238E27FC236}">
                <a16:creationId xmlns:a16="http://schemas.microsoft.com/office/drawing/2014/main" id="{8BEA97A0-20D6-B07B-853A-2B598BA0334F}"/>
              </a:ext>
            </a:extLst>
          </p:cNvPr>
          <p:cNvSpPr txBox="1"/>
          <p:nvPr/>
        </p:nvSpPr>
        <p:spPr>
          <a:xfrm>
            <a:off x="6548993" y="1251278"/>
            <a:ext cx="1492012" cy="307777"/>
          </a:xfrm>
          <a:prstGeom prst="rect">
            <a:avLst/>
          </a:prstGeom>
          <a:solidFill>
            <a:schemeClr val="bg1">
              <a:lumMod val="65000"/>
            </a:schemeClr>
          </a:solidFill>
        </p:spPr>
        <p:txBody>
          <a:bodyPr wrap="none" lIns="0" tIns="0" rIns="0" bIns="0" rtlCol="0">
            <a:spAutoFit/>
          </a:bodyPr>
          <a:lstStyle/>
          <a:p>
            <a:pPr algn="l"/>
            <a:r>
              <a:rPr lang="en-US" sz="2000">
                <a:solidFill>
                  <a:schemeClr val="bg1"/>
                </a:solidFill>
              </a:rPr>
              <a:t> Notebook 2 </a:t>
            </a:r>
          </a:p>
        </p:txBody>
      </p:sp>
      <p:sp>
        <p:nvSpPr>
          <p:cNvPr id="31" name="Rectangle 30">
            <a:extLst>
              <a:ext uri="{FF2B5EF4-FFF2-40B4-BE49-F238E27FC236}">
                <a16:creationId xmlns:a16="http://schemas.microsoft.com/office/drawing/2014/main" id="{38C50071-AD54-7AC1-193D-E16A56DFF8DF}"/>
              </a:ext>
            </a:extLst>
          </p:cNvPr>
          <p:cNvSpPr/>
          <p:nvPr/>
        </p:nvSpPr>
        <p:spPr bwMode="auto">
          <a:xfrm>
            <a:off x="5867400" y="1251278"/>
            <a:ext cx="71203" cy="499712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Subtitle">
            <a:extLst>
              <a:ext uri="{FF2B5EF4-FFF2-40B4-BE49-F238E27FC236}">
                <a16:creationId xmlns:a16="http://schemas.microsoft.com/office/drawing/2014/main" id="{580A0145-D057-E14A-DE72-B79BD52F5D6F}"/>
              </a:ext>
            </a:extLst>
          </p:cNvPr>
          <p:cNvSpPr>
            <a:spLocks noGrp="1"/>
          </p:cNvSpPr>
          <p:nvPr>
            <p:ph sz="quarter" idx="10" hasCustomPrompt="1"/>
          </p:nvPr>
        </p:nvSpPr>
        <p:spPr>
          <a:xfrm>
            <a:off x="641566" y="5417846"/>
            <a:ext cx="5142612" cy="830997"/>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lang="en-US" sz="1800"/>
              <a:t>We’ll use a dataset of diabetes patient records to </a:t>
            </a:r>
            <a:r>
              <a:rPr lang="en-US" sz="1800" b="1">
                <a:solidFill>
                  <a:schemeClr val="accent2"/>
                </a:solidFill>
              </a:rPr>
              <a:t>build &amp; register a model </a:t>
            </a:r>
            <a:r>
              <a:rPr lang="en-US" sz="1800"/>
              <a:t>that predicts if a patient will be readmitted within 30 days of discharge.</a:t>
            </a:r>
            <a:endParaRPr sz="1800"/>
          </a:p>
        </p:txBody>
      </p:sp>
      <p:sp>
        <p:nvSpPr>
          <p:cNvPr id="6" name="TextBox 5">
            <a:extLst>
              <a:ext uri="{FF2B5EF4-FFF2-40B4-BE49-F238E27FC236}">
                <a16:creationId xmlns:a16="http://schemas.microsoft.com/office/drawing/2014/main" id="{567CA197-5B63-8470-C88B-B1295D0FE172}"/>
              </a:ext>
            </a:extLst>
          </p:cNvPr>
          <p:cNvSpPr txBox="1"/>
          <p:nvPr/>
        </p:nvSpPr>
        <p:spPr>
          <a:xfrm>
            <a:off x="2460694" y="2032238"/>
            <a:ext cx="2491591" cy="923330"/>
          </a:xfrm>
          <a:prstGeom prst="rect">
            <a:avLst/>
          </a:prstGeom>
          <a:noFill/>
        </p:spPr>
        <p:txBody>
          <a:bodyPr wrap="square">
            <a:spAutoFit/>
          </a:bodyPr>
          <a:lstStyle/>
          <a:p>
            <a:r>
              <a:rPr lang="en-US">
                <a:solidFill>
                  <a:prstClr val="black"/>
                </a:solidFill>
                <a:latin typeface="Segoe UI" panose="020B0502040204020203" pitchFamily="34" charset="0"/>
              </a:rPr>
              <a:t>Build &amp; Train an ML Model for the </a:t>
            </a:r>
            <a:r>
              <a:rPr lang="en-US" b="1">
                <a:solidFill>
                  <a:prstClr val="black"/>
                </a:solidFill>
                <a:latin typeface="Segoe UI" panose="020B0502040204020203" pitchFamily="34" charset="0"/>
              </a:rPr>
              <a:t>UCI Diabetes Dataset</a:t>
            </a:r>
          </a:p>
        </p:txBody>
      </p:sp>
      <p:sp>
        <p:nvSpPr>
          <p:cNvPr id="7" name="TextBox 6">
            <a:extLst>
              <a:ext uri="{FF2B5EF4-FFF2-40B4-BE49-F238E27FC236}">
                <a16:creationId xmlns:a16="http://schemas.microsoft.com/office/drawing/2014/main" id="{D0B4B650-C692-1842-E7B3-4AD8EE4748EE}"/>
              </a:ext>
            </a:extLst>
          </p:cNvPr>
          <p:cNvSpPr txBox="1"/>
          <p:nvPr/>
        </p:nvSpPr>
        <p:spPr>
          <a:xfrm>
            <a:off x="8247374" y="3580304"/>
            <a:ext cx="3303060" cy="923330"/>
          </a:xfrm>
          <a:prstGeom prst="rect">
            <a:avLst/>
          </a:prstGeom>
          <a:noFill/>
        </p:spPr>
        <p:txBody>
          <a:bodyPr wrap="square">
            <a:spAutoFit/>
          </a:bodyPr>
          <a:lstStyle/>
          <a:p>
            <a:r>
              <a:rPr lang="en-US">
                <a:solidFill>
                  <a:schemeClr val="bg1">
                    <a:lumMod val="65000"/>
                  </a:schemeClr>
                </a:solidFill>
                <a:latin typeface="Segoe UI" panose="020B0502040204020203" pitchFamily="34" charset="0"/>
              </a:rPr>
              <a:t>Use the dashboard to </a:t>
            </a:r>
            <a:r>
              <a:rPr lang="en-US" b="1">
                <a:solidFill>
                  <a:schemeClr val="bg1">
                    <a:lumMod val="65000"/>
                  </a:schemeClr>
                </a:solidFill>
                <a:latin typeface="Segoe UI" panose="020B0502040204020203" pitchFamily="34" charset="0"/>
              </a:rPr>
              <a:t>debug the model</a:t>
            </a:r>
            <a:r>
              <a:rPr lang="en-US">
                <a:solidFill>
                  <a:schemeClr val="bg1">
                    <a:lumMod val="65000"/>
                  </a:schemeClr>
                </a:solidFill>
                <a:latin typeface="Segoe UI" panose="020B0502040204020203" pitchFamily="34" charset="0"/>
              </a:rPr>
              <a:t> using various tools, in an intuitive workflow.</a:t>
            </a:r>
          </a:p>
        </p:txBody>
      </p:sp>
      <p:sp>
        <p:nvSpPr>
          <p:cNvPr id="8" name="TextBox 7">
            <a:extLst>
              <a:ext uri="{FF2B5EF4-FFF2-40B4-BE49-F238E27FC236}">
                <a16:creationId xmlns:a16="http://schemas.microsoft.com/office/drawing/2014/main" id="{4853B2F8-70A6-4AA2-7D55-78BC0EA6BB03}"/>
              </a:ext>
            </a:extLst>
          </p:cNvPr>
          <p:cNvSpPr txBox="1"/>
          <p:nvPr/>
        </p:nvSpPr>
        <p:spPr>
          <a:xfrm>
            <a:off x="8217457" y="2067005"/>
            <a:ext cx="3362894" cy="923330"/>
          </a:xfrm>
          <a:prstGeom prst="rect">
            <a:avLst/>
          </a:prstGeom>
          <a:noFill/>
        </p:spPr>
        <p:txBody>
          <a:bodyPr wrap="square">
            <a:spAutoFit/>
          </a:bodyPr>
          <a:lstStyle/>
          <a:p>
            <a:r>
              <a:rPr lang="en-US">
                <a:solidFill>
                  <a:schemeClr val="bg1">
                    <a:lumMod val="65000"/>
                  </a:schemeClr>
                </a:solidFill>
                <a:latin typeface="Segoe UI" panose="020B0502040204020203" pitchFamily="34" charset="0"/>
              </a:rPr>
              <a:t>Create a </a:t>
            </a:r>
            <a:r>
              <a:rPr lang="en-US" b="1">
                <a:solidFill>
                  <a:schemeClr val="bg1">
                    <a:lumMod val="65000"/>
                  </a:schemeClr>
                </a:solidFill>
                <a:latin typeface="Segoe UI" panose="020B0502040204020203" pitchFamily="34" charset="0"/>
              </a:rPr>
              <a:t>Responsible AI Dashboard</a:t>
            </a:r>
            <a:r>
              <a:rPr lang="en-US">
                <a:solidFill>
                  <a:schemeClr val="bg1">
                    <a:lumMod val="65000"/>
                  </a:schemeClr>
                </a:solidFill>
                <a:latin typeface="Segoe UI" panose="020B0502040204020203" pitchFamily="34" charset="0"/>
              </a:rPr>
              <a:t> with specific components, for the model.</a:t>
            </a:r>
            <a:endParaRPr lang="en-US">
              <a:solidFill>
                <a:schemeClr val="bg1">
                  <a:lumMod val="65000"/>
                </a:schemeClr>
              </a:solidFill>
              <a:latin typeface="Calibri" panose="020F0502020204030204"/>
            </a:endParaRPr>
          </a:p>
        </p:txBody>
      </p:sp>
      <p:sp>
        <p:nvSpPr>
          <p:cNvPr id="9" name="Subtitle">
            <a:extLst>
              <a:ext uri="{FF2B5EF4-FFF2-40B4-BE49-F238E27FC236}">
                <a16:creationId xmlns:a16="http://schemas.microsoft.com/office/drawing/2014/main" id="{B061BA18-7519-3D1B-D778-C634E2C125DA}"/>
              </a:ext>
            </a:extLst>
          </p:cNvPr>
          <p:cNvSpPr txBox="1">
            <a:spLocks/>
          </p:cNvSpPr>
          <p:nvPr/>
        </p:nvSpPr>
        <p:spPr>
          <a:xfrm>
            <a:off x="6407822" y="5368107"/>
            <a:ext cx="5142612"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solidFill>
                  <a:schemeClr val="bg1">
                    <a:lumMod val="65000"/>
                  </a:schemeClr>
                </a:solidFill>
              </a:rPr>
              <a:t>We’ll </a:t>
            </a:r>
            <a:r>
              <a:rPr lang="en-US" sz="1800" b="1">
                <a:solidFill>
                  <a:schemeClr val="bg1">
                    <a:lumMod val="65000"/>
                  </a:schemeClr>
                </a:solidFill>
              </a:rPr>
              <a:t>assess model for responsible AI</a:t>
            </a:r>
            <a:r>
              <a:rPr lang="en-US" sz="1800">
                <a:solidFill>
                  <a:schemeClr val="bg1">
                    <a:lumMod val="65000"/>
                  </a:schemeClr>
                </a:solidFill>
              </a:rPr>
              <a:t> practices by using the error analysis, model overview, data analysis &amp; feature analysis components for insights</a:t>
            </a:r>
          </a:p>
        </p:txBody>
      </p:sp>
      <p:sp>
        <p:nvSpPr>
          <p:cNvPr id="19" name="TextBox 18">
            <a:extLst>
              <a:ext uri="{FF2B5EF4-FFF2-40B4-BE49-F238E27FC236}">
                <a16:creationId xmlns:a16="http://schemas.microsoft.com/office/drawing/2014/main" id="{B8B6A960-83BD-894E-2C37-AD413F6F1770}"/>
              </a:ext>
            </a:extLst>
          </p:cNvPr>
          <p:cNvSpPr txBox="1"/>
          <p:nvPr/>
        </p:nvSpPr>
        <p:spPr>
          <a:xfrm>
            <a:off x="2581296" y="1251278"/>
            <a:ext cx="692497" cy="830997"/>
          </a:xfrm>
          <a:prstGeom prst="rect">
            <a:avLst/>
          </a:prstGeom>
          <a:noFill/>
        </p:spPr>
        <p:txBody>
          <a:bodyPr wrap="none" lIns="0" tIns="0" rIns="0" bIns="0" rtlCol="0">
            <a:spAutoFit/>
          </a:bodyPr>
          <a:lstStyle/>
          <a:p>
            <a:pPr algn="l"/>
            <a:r>
              <a:rPr lang="en-US" sz="5400"/>
              <a:t>🚀</a:t>
            </a:r>
          </a:p>
        </p:txBody>
      </p:sp>
    </p:spTree>
    <p:extLst>
      <p:ext uri="{BB962C8B-B14F-4D97-AF65-F5344CB8AC3E}">
        <p14:creationId xmlns:p14="http://schemas.microsoft.com/office/powerpoint/2010/main" val="154297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057B7-2202-07C2-6DCF-AE9D33BFE8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18EB93-80CF-7ED8-648C-B65529736989}"/>
              </a:ext>
            </a:extLst>
          </p:cNvPr>
          <p:cNvSpPr>
            <a:spLocks noGrp="1"/>
          </p:cNvSpPr>
          <p:nvPr>
            <p:ph type="title"/>
          </p:nvPr>
        </p:nvSpPr>
        <p:spPr/>
        <p:txBody>
          <a:bodyPr/>
          <a:lstStyle/>
          <a:p>
            <a:r>
              <a:rPr lang="en-US">
                <a:solidFill>
                  <a:schemeClr val="accent2"/>
                </a:solidFill>
                <a:cs typeface="Segoe UI"/>
              </a:rPr>
              <a:t>Stage 1 – </a:t>
            </a:r>
            <a:r>
              <a:rPr lang="en-US">
                <a:cs typeface="Segoe UI"/>
              </a:rPr>
              <a:t>Prepare Lab Environment</a:t>
            </a:r>
            <a:endParaRPr lang="en-US"/>
          </a:p>
        </p:txBody>
      </p:sp>
      <p:pic>
        <p:nvPicPr>
          <p:cNvPr id="4" name="Picture 3" descr="A screenshot of a computer&#10;&#10;Description automatically generated">
            <a:extLst>
              <a:ext uri="{FF2B5EF4-FFF2-40B4-BE49-F238E27FC236}">
                <a16:creationId xmlns:a16="http://schemas.microsoft.com/office/drawing/2014/main" id="{450DDC4B-667F-B37F-315F-3A6ECA4E06A8}"/>
              </a:ext>
            </a:extLst>
          </p:cNvPr>
          <p:cNvPicPr>
            <a:picLocks noChangeAspect="1"/>
          </p:cNvPicPr>
          <p:nvPr/>
        </p:nvPicPr>
        <p:blipFill>
          <a:blip r:embed="rId3"/>
          <a:stretch>
            <a:fillRect/>
          </a:stretch>
        </p:blipFill>
        <p:spPr>
          <a:xfrm>
            <a:off x="584200" y="1326573"/>
            <a:ext cx="8627534" cy="4798727"/>
          </a:xfrm>
          <a:prstGeom prst="rect">
            <a:avLst/>
          </a:prstGeom>
        </p:spPr>
      </p:pic>
      <p:sp>
        <p:nvSpPr>
          <p:cNvPr id="5" name="Rectangle 4">
            <a:extLst>
              <a:ext uri="{FF2B5EF4-FFF2-40B4-BE49-F238E27FC236}">
                <a16:creationId xmlns:a16="http://schemas.microsoft.com/office/drawing/2014/main" id="{37CCE412-8161-EF32-1358-C7CF9C1CF322}"/>
              </a:ext>
            </a:extLst>
          </p:cNvPr>
          <p:cNvSpPr/>
          <p:nvPr/>
        </p:nvSpPr>
        <p:spPr bwMode="auto">
          <a:xfrm>
            <a:off x="9465733" y="2023533"/>
            <a:ext cx="59267" cy="39708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670A18A8-1E5F-DD24-8A3C-7C54C310B2A7}"/>
              </a:ext>
            </a:extLst>
          </p:cNvPr>
          <p:cNvSpPr txBox="1"/>
          <p:nvPr/>
        </p:nvSpPr>
        <p:spPr>
          <a:xfrm>
            <a:off x="2116667" y="6223403"/>
            <a:ext cx="7349066" cy="338554"/>
          </a:xfrm>
          <a:prstGeom prst="rect">
            <a:avLst/>
          </a:prstGeom>
          <a:noFill/>
        </p:spPr>
        <p:txBody>
          <a:bodyPr wrap="square">
            <a:spAutoFit/>
          </a:bodyPr>
          <a:lstStyle/>
          <a:p>
            <a:pPr marL="228600" lvl="1" algn="r" defTabSz="932742">
              <a:spcBef>
                <a:spcPct val="20000"/>
              </a:spcBef>
              <a:spcAft>
                <a:spcPct val="0"/>
              </a:spcAft>
              <a:buSzPct val="90000"/>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lang="en-US" sz="1600" b="1">
                <a:ln w="9525" cap="flat" cmpd="sng" algn="ctr">
                  <a:noFill/>
                  <a:prstDash val="solid"/>
                  <a:round/>
                  <a:headEnd type="none" w="med" len="med"/>
                  <a:tailEnd type="none" w="med" len="med"/>
                </a:ln>
                <a:solidFill>
                  <a:schemeClr val="accent2"/>
                </a:solidFill>
                <a:sym typeface="Wingdings" charset="2"/>
              </a:rPr>
              <a:t>See Video | </a:t>
            </a:r>
            <a:r>
              <a:rPr lang="en-US" sz="1600" b="1">
                <a:solidFill>
                  <a:srgbClr val="2A446F"/>
                </a:solidFill>
                <a:cs typeface="Segoe UI"/>
              </a:rPr>
              <a:t>https://</a:t>
            </a:r>
            <a:r>
              <a:rPr lang="en-US" sz="1600" b="1" err="1">
                <a:solidFill>
                  <a:srgbClr val="2A446F"/>
                </a:solidFill>
                <a:cs typeface="Segoe UI"/>
              </a:rPr>
              <a:t>aka.ms</a:t>
            </a:r>
            <a:r>
              <a:rPr lang="en-US" sz="1600" b="1">
                <a:solidFill>
                  <a:srgbClr val="2A446F"/>
                </a:solidFill>
                <a:cs typeface="Segoe UI"/>
              </a:rPr>
              <a:t>/rai-hub/</a:t>
            </a:r>
            <a:r>
              <a:rPr lang="en-US" sz="1600" b="1" err="1">
                <a:solidFill>
                  <a:srgbClr val="2A446F"/>
                </a:solidFill>
                <a:cs typeface="Segoe UI"/>
              </a:rPr>
              <a:t>raidashboard</a:t>
            </a:r>
            <a:r>
              <a:rPr lang="en-US" sz="1600" b="1">
                <a:solidFill>
                  <a:srgbClr val="2A446F"/>
                </a:solidFill>
                <a:cs typeface="Segoe UI"/>
              </a:rPr>
              <a:t>-module-walkthrough</a:t>
            </a:r>
            <a:endParaRPr lang="en-US" sz="1600" b="1">
              <a:solidFill>
                <a:srgbClr val="2A446F"/>
              </a:solidFill>
            </a:endParaRPr>
          </a:p>
        </p:txBody>
      </p:sp>
      <p:pic>
        <p:nvPicPr>
          <p:cNvPr id="10" name="Picture 9">
            <a:extLst>
              <a:ext uri="{FF2B5EF4-FFF2-40B4-BE49-F238E27FC236}">
                <a16:creationId xmlns:a16="http://schemas.microsoft.com/office/drawing/2014/main" id="{C5FE559C-9CE5-39C1-9ECB-7CD52F3B18C8}"/>
              </a:ext>
            </a:extLst>
          </p:cNvPr>
          <p:cNvPicPr>
            <a:picLocks noChangeAspect="1"/>
          </p:cNvPicPr>
          <p:nvPr/>
        </p:nvPicPr>
        <p:blipFill>
          <a:blip r:embed="rId4"/>
          <a:stretch>
            <a:fillRect/>
          </a:stretch>
        </p:blipFill>
        <p:spPr>
          <a:xfrm>
            <a:off x="9719731" y="4377556"/>
            <a:ext cx="2184401" cy="2184401"/>
          </a:xfrm>
          <a:prstGeom prst="rect">
            <a:avLst/>
          </a:prstGeom>
          <a:ln>
            <a:solidFill>
              <a:schemeClr val="tx1"/>
            </a:solidFill>
          </a:ln>
        </p:spPr>
      </p:pic>
      <p:sp>
        <p:nvSpPr>
          <p:cNvPr id="13" name="TextBox 12">
            <a:extLst>
              <a:ext uri="{FF2B5EF4-FFF2-40B4-BE49-F238E27FC236}">
                <a16:creationId xmlns:a16="http://schemas.microsoft.com/office/drawing/2014/main" id="{B7396C73-6DAE-AF18-77E1-A28B1EAD9F49}"/>
              </a:ext>
            </a:extLst>
          </p:cNvPr>
          <p:cNvSpPr txBox="1"/>
          <p:nvPr/>
        </p:nvSpPr>
        <p:spPr>
          <a:xfrm>
            <a:off x="9757831" y="1326573"/>
            <a:ext cx="2108200"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Get Familiar with VM Inputs, Instructions</a:t>
            </a:r>
          </a:p>
        </p:txBody>
      </p:sp>
      <p:sp>
        <p:nvSpPr>
          <p:cNvPr id="14" name="TextBox 13">
            <a:extLst>
              <a:ext uri="{FF2B5EF4-FFF2-40B4-BE49-F238E27FC236}">
                <a16:creationId xmlns:a16="http://schemas.microsoft.com/office/drawing/2014/main" id="{DC288C8E-2631-1AB0-5E3B-B401EC1425C4}"/>
              </a:ext>
            </a:extLst>
          </p:cNvPr>
          <p:cNvSpPr txBox="1"/>
          <p:nvPr/>
        </p:nvSpPr>
        <p:spPr>
          <a:xfrm>
            <a:off x="9795932" y="2195946"/>
            <a:ext cx="2108200"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Open VS Code &amp; Log into Azure</a:t>
            </a:r>
          </a:p>
        </p:txBody>
      </p:sp>
      <p:sp>
        <p:nvSpPr>
          <p:cNvPr id="15" name="TextBox 14">
            <a:extLst>
              <a:ext uri="{FF2B5EF4-FFF2-40B4-BE49-F238E27FC236}">
                <a16:creationId xmlns:a16="http://schemas.microsoft.com/office/drawing/2014/main" id="{DD498B77-FBAE-F960-FBC7-75AC79F78F39}"/>
              </a:ext>
            </a:extLst>
          </p:cNvPr>
          <p:cNvSpPr txBox="1"/>
          <p:nvPr/>
        </p:nvSpPr>
        <p:spPr>
          <a:xfrm>
            <a:off x="9817703" y="3009752"/>
            <a:ext cx="210820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Create Azure ML Workspace &amp; save configuration to file</a:t>
            </a:r>
          </a:p>
        </p:txBody>
      </p:sp>
    </p:spTree>
    <p:extLst>
      <p:ext uri="{BB962C8B-B14F-4D97-AF65-F5344CB8AC3E}">
        <p14:creationId xmlns:p14="http://schemas.microsoft.com/office/powerpoint/2010/main" val="27930932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72492-AA0C-F9F5-AE8D-3AF98537C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3BF795-C709-BA7C-0520-D7070513F588}"/>
              </a:ext>
            </a:extLst>
          </p:cNvPr>
          <p:cNvSpPr>
            <a:spLocks noGrp="1"/>
          </p:cNvSpPr>
          <p:nvPr>
            <p:ph type="title"/>
          </p:nvPr>
        </p:nvSpPr>
        <p:spPr/>
        <p:txBody>
          <a:bodyPr/>
          <a:lstStyle/>
          <a:p>
            <a:r>
              <a:rPr lang="en-US">
                <a:solidFill>
                  <a:schemeClr val="accent2"/>
                </a:solidFill>
                <a:cs typeface="Segoe UI"/>
              </a:rPr>
              <a:t>Stage 2 – </a:t>
            </a:r>
            <a:r>
              <a:rPr lang="en-US">
                <a:cs typeface="Segoe UI"/>
              </a:rPr>
              <a:t>Build &amp; Register Your Model In Azure</a:t>
            </a:r>
            <a:endParaRPr lang="en-US"/>
          </a:p>
        </p:txBody>
      </p:sp>
      <p:sp>
        <p:nvSpPr>
          <p:cNvPr id="5" name="Rectangle 4">
            <a:extLst>
              <a:ext uri="{FF2B5EF4-FFF2-40B4-BE49-F238E27FC236}">
                <a16:creationId xmlns:a16="http://schemas.microsoft.com/office/drawing/2014/main" id="{65CBA777-DCFE-12AA-60AC-27C673F8758E}"/>
              </a:ext>
            </a:extLst>
          </p:cNvPr>
          <p:cNvSpPr/>
          <p:nvPr/>
        </p:nvSpPr>
        <p:spPr bwMode="auto">
          <a:xfrm>
            <a:off x="9465733" y="2023533"/>
            <a:ext cx="59267" cy="39708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4F9C1F42-4083-81A0-9B2C-FD60943FA5CC}"/>
              </a:ext>
            </a:extLst>
          </p:cNvPr>
          <p:cNvSpPr txBox="1"/>
          <p:nvPr/>
        </p:nvSpPr>
        <p:spPr>
          <a:xfrm>
            <a:off x="2116667" y="6223403"/>
            <a:ext cx="7349066" cy="338554"/>
          </a:xfrm>
          <a:prstGeom prst="rect">
            <a:avLst/>
          </a:prstGeom>
          <a:noFill/>
        </p:spPr>
        <p:txBody>
          <a:bodyPr wrap="square">
            <a:spAutoFit/>
          </a:bodyPr>
          <a:lstStyle/>
          <a:p>
            <a:pPr marL="228600" lvl="1" algn="r" defTabSz="932742">
              <a:spcBef>
                <a:spcPct val="20000"/>
              </a:spcBef>
              <a:spcAft>
                <a:spcPct val="0"/>
              </a:spcAft>
              <a:buSzPct val="90000"/>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lang="en-US" sz="1600" b="1">
                <a:ln w="9525" cap="flat" cmpd="sng" algn="ctr">
                  <a:noFill/>
                  <a:prstDash val="solid"/>
                  <a:round/>
                  <a:headEnd type="none" w="med" len="med"/>
                  <a:tailEnd type="none" w="med" len="med"/>
                </a:ln>
                <a:solidFill>
                  <a:schemeClr val="accent2"/>
                </a:solidFill>
                <a:sym typeface="Wingdings" charset="2"/>
              </a:rPr>
              <a:t>See Video | </a:t>
            </a:r>
            <a:r>
              <a:rPr lang="en-US" sz="1600" b="1">
                <a:solidFill>
                  <a:srgbClr val="2A446F"/>
                </a:solidFill>
                <a:cs typeface="Segoe UI"/>
              </a:rPr>
              <a:t>https://</a:t>
            </a:r>
            <a:r>
              <a:rPr lang="en-US" sz="1600" b="1" err="1">
                <a:solidFill>
                  <a:srgbClr val="2A446F"/>
                </a:solidFill>
                <a:cs typeface="Segoe UI"/>
              </a:rPr>
              <a:t>aka.ms</a:t>
            </a:r>
            <a:r>
              <a:rPr lang="en-US" sz="1600" b="1">
                <a:solidFill>
                  <a:srgbClr val="2A446F"/>
                </a:solidFill>
                <a:cs typeface="Segoe UI"/>
              </a:rPr>
              <a:t>/rai-hub/</a:t>
            </a:r>
            <a:r>
              <a:rPr lang="en-US" sz="1600" b="1" err="1">
                <a:solidFill>
                  <a:srgbClr val="2A446F"/>
                </a:solidFill>
                <a:cs typeface="Segoe UI"/>
              </a:rPr>
              <a:t>raidashboard</a:t>
            </a:r>
            <a:r>
              <a:rPr lang="en-US" sz="1600" b="1">
                <a:solidFill>
                  <a:srgbClr val="2A446F"/>
                </a:solidFill>
                <a:cs typeface="Segoe UI"/>
              </a:rPr>
              <a:t>-module-walkthrough</a:t>
            </a:r>
            <a:endParaRPr lang="en-US" sz="1600" b="1">
              <a:solidFill>
                <a:srgbClr val="2A446F"/>
              </a:solidFill>
            </a:endParaRPr>
          </a:p>
        </p:txBody>
      </p:sp>
      <p:pic>
        <p:nvPicPr>
          <p:cNvPr id="10" name="Picture 9">
            <a:extLst>
              <a:ext uri="{FF2B5EF4-FFF2-40B4-BE49-F238E27FC236}">
                <a16:creationId xmlns:a16="http://schemas.microsoft.com/office/drawing/2014/main" id="{54A4C1DC-9454-758B-8F1F-07041FD34FF1}"/>
              </a:ext>
            </a:extLst>
          </p:cNvPr>
          <p:cNvPicPr>
            <a:picLocks noChangeAspect="1"/>
          </p:cNvPicPr>
          <p:nvPr/>
        </p:nvPicPr>
        <p:blipFill>
          <a:blip r:embed="rId3"/>
          <a:stretch>
            <a:fillRect/>
          </a:stretch>
        </p:blipFill>
        <p:spPr>
          <a:xfrm>
            <a:off x="9719731" y="4377556"/>
            <a:ext cx="2184401" cy="2184401"/>
          </a:xfrm>
          <a:prstGeom prst="rect">
            <a:avLst/>
          </a:prstGeom>
          <a:ln>
            <a:solidFill>
              <a:schemeClr val="tx1"/>
            </a:solidFill>
          </a:ln>
        </p:spPr>
      </p:pic>
      <p:sp>
        <p:nvSpPr>
          <p:cNvPr id="14" name="TextBox 13">
            <a:extLst>
              <a:ext uri="{FF2B5EF4-FFF2-40B4-BE49-F238E27FC236}">
                <a16:creationId xmlns:a16="http://schemas.microsoft.com/office/drawing/2014/main" id="{2D9E92C7-B3F6-3FC3-69A2-A702CB8D0BF6}"/>
              </a:ext>
            </a:extLst>
          </p:cNvPr>
          <p:cNvSpPr txBox="1"/>
          <p:nvPr/>
        </p:nvSpPr>
        <p:spPr>
          <a:xfrm>
            <a:off x="9778515" y="1961701"/>
            <a:ext cx="210820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Configure </a:t>
            </a:r>
            <a:r>
              <a:rPr lang="en-US" err="1">
                <a:cs typeface="Segoe UI"/>
              </a:rPr>
              <a:t>Jupyter</a:t>
            </a:r>
            <a:r>
              <a:rPr lang="en-US">
                <a:cs typeface="Segoe UI"/>
              </a:rPr>
              <a:t> Notebook, then </a:t>
            </a:r>
            <a:r>
              <a:rPr lang="en-US" i="1">
                <a:cs typeface="Segoe UI"/>
              </a:rPr>
              <a:t>Run All</a:t>
            </a:r>
            <a:r>
              <a:rPr lang="en-US">
                <a:cs typeface="Segoe UI"/>
              </a:rPr>
              <a:t> to complete task</a:t>
            </a:r>
            <a:r>
              <a:rPr lang="en-US" i="1">
                <a:cs typeface="Segoe UI"/>
              </a:rPr>
              <a:t> </a:t>
            </a:r>
            <a:endParaRPr lang="en-US">
              <a:cs typeface="Segoe UI"/>
            </a:endParaRPr>
          </a:p>
        </p:txBody>
      </p:sp>
      <p:sp>
        <p:nvSpPr>
          <p:cNvPr id="15" name="TextBox 14">
            <a:extLst>
              <a:ext uri="{FF2B5EF4-FFF2-40B4-BE49-F238E27FC236}">
                <a16:creationId xmlns:a16="http://schemas.microsoft.com/office/drawing/2014/main" id="{E2E5A93C-E835-67E5-4660-7D259246835F}"/>
              </a:ext>
            </a:extLst>
          </p:cNvPr>
          <p:cNvSpPr txBox="1"/>
          <p:nvPr/>
        </p:nvSpPr>
        <p:spPr>
          <a:xfrm>
            <a:off x="9817703" y="3168854"/>
            <a:ext cx="210820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cs typeface="Segoe UI"/>
              </a:rPr>
              <a:t>Open Azure ML Studio to track and verify completion</a:t>
            </a:r>
          </a:p>
        </p:txBody>
      </p:sp>
      <p:pic>
        <p:nvPicPr>
          <p:cNvPr id="6" name="Picture 5" descr="A screenshot of a computer&#10;&#10;Description automatically generated">
            <a:extLst>
              <a:ext uri="{FF2B5EF4-FFF2-40B4-BE49-F238E27FC236}">
                <a16:creationId xmlns:a16="http://schemas.microsoft.com/office/drawing/2014/main" id="{AC93DD50-6779-3D0B-9EAE-81E7B63C2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 y="1503361"/>
            <a:ext cx="8689350" cy="4491038"/>
          </a:xfrm>
          <a:prstGeom prst="rect">
            <a:avLst/>
          </a:prstGeom>
        </p:spPr>
      </p:pic>
      <p:sp>
        <p:nvSpPr>
          <p:cNvPr id="7" name="TextBox 6">
            <a:extLst>
              <a:ext uri="{FF2B5EF4-FFF2-40B4-BE49-F238E27FC236}">
                <a16:creationId xmlns:a16="http://schemas.microsoft.com/office/drawing/2014/main" id="{0996B876-351E-C311-D4ED-3D5C59FA2F20}"/>
              </a:ext>
            </a:extLst>
          </p:cNvPr>
          <p:cNvSpPr txBox="1"/>
          <p:nvPr/>
        </p:nvSpPr>
        <p:spPr>
          <a:xfrm>
            <a:off x="9817703" y="1394116"/>
            <a:ext cx="1492012" cy="307777"/>
          </a:xfrm>
          <a:prstGeom prst="rect">
            <a:avLst/>
          </a:prstGeom>
          <a:solidFill>
            <a:schemeClr val="accent2"/>
          </a:solidFill>
        </p:spPr>
        <p:txBody>
          <a:bodyPr wrap="none" lIns="0" tIns="0" rIns="0" bIns="0" rtlCol="0">
            <a:spAutoFit/>
          </a:bodyPr>
          <a:lstStyle/>
          <a:p>
            <a:pPr algn="l"/>
            <a:r>
              <a:rPr lang="en-US" sz="2000">
                <a:solidFill>
                  <a:schemeClr val="bg1"/>
                </a:solidFill>
              </a:rPr>
              <a:t> Notebook 1 </a:t>
            </a:r>
          </a:p>
        </p:txBody>
      </p:sp>
    </p:spTree>
    <p:extLst>
      <p:ext uri="{BB962C8B-B14F-4D97-AF65-F5344CB8AC3E}">
        <p14:creationId xmlns:p14="http://schemas.microsoft.com/office/powerpoint/2010/main" val="14059927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EE159-2149-2CA8-6304-7B296D95B411}"/>
            </a:ext>
          </a:extLst>
        </p:cNvPr>
        <p:cNvGrpSpPr/>
        <p:nvPr/>
      </p:nvGrpSpPr>
      <p:grpSpPr>
        <a:xfrm>
          <a:off x="0" y="0"/>
          <a:ext cx="0" cy="0"/>
          <a:chOff x="0" y="0"/>
          <a:chExt cx="0" cy="0"/>
        </a:xfrm>
      </p:grpSpPr>
      <p:graphicFrame>
        <p:nvGraphicFramePr>
          <p:cNvPr id="8" name="Content Placeholder 2">
            <a:extLst>
              <a:ext uri="{FF2B5EF4-FFF2-40B4-BE49-F238E27FC236}">
                <a16:creationId xmlns:a16="http://schemas.microsoft.com/office/drawing/2014/main" id="{72BE98C3-75EA-B8EA-A9C0-2AAA857D8130}"/>
              </a:ext>
            </a:extLst>
          </p:cNvPr>
          <p:cNvGraphicFramePr>
            <a:graphicFrameLocks/>
          </p:cNvGraphicFramePr>
          <p:nvPr>
            <p:extLst>
              <p:ext uri="{D42A27DB-BD31-4B8C-83A1-F6EECF244321}">
                <p14:modId xmlns:p14="http://schemas.microsoft.com/office/powerpoint/2010/main" val="4147294101"/>
              </p:ext>
            </p:extLst>
          </p:nvPr>
        </p:nvGraphicFramePr>
        <p:xfrm>
          <a:off x="762000" y="685800"/>
          <a:ext cx="7543800" cy="5329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203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00022D"/>
        </a:solidFill>
        <a:effectLst/>
      </p:bgPr>
    </p:bg>
    <p:spTree>
      <p:nvGrpSpPr>
        <p:cNvPr id="1" name="">
          <a:extLst>
            <a:ext uri="{FF2B5EF4-FFF2-40B4-BE49-F238E27FC236}">
              <a16:creationId xmlns:a16="http://schemas.microsoft.com/office/drawing/2014/main" id="{50DDFC54-EA8D-55BF-AA62-37AB83501E3F}"/>
            </a:ext>
          </a:extLst>
        </p:cNvPr>
        <p:cNvGrpSpPr/>
        <p:nvPr/>
      </p:nvGrpSpPr>
      <p:grpSpPr>
        <a:xfrm>
          <a:off x="0" y="0"/>
          <a:ext cx="0" cy="0"/>
          <a:chOff x="0" y="0"/>
          <a:chExt cx="0" cy="0"/>
        </a:xfrm>
      </p:grpSpPr>
      <p:cxnSp>
        <p:nvCxnSpPr>
          <p:cNvPr id="6" name="GradientLine">
            <a:extLst>
              <a:ext uri="{FF2B5EF4-FFF2-40B4-BE49-F238E27FC236}">
                <a16:creationId xmlns:a16="http://schemas.microsoft.com/office/drawing/2014/main" id="{5CC823A0-3D73-40C4-8471-B2DD57FDDBD9}"/>
              </a:ext>
              <a:ext uri="{C183D7F6-B498-43B3-948B-1728B52AA6E4}">
                <adec:decorative xmlns:adec="http://schemas.microsoft.com/office/drawing/2017/decorative" val="1"/>
              </a:ext>
            </a:extLst>
          </p:cNvPr>
          <p:cNvCxnSpPr>
            <a:cxnSpLocks/>
          </p:cNvCxnSpPr>
          <p:nvPr/>
        </p:nvCxnSpPr>
        <p:spPr>
          <a:xfrm flipH="1">
            <a:off x="735480" y="5181600"/>
            <a:ext cx="10668000" cy="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Subtitle">
            <a:extLst>
              <a:ext uri="{FF2B5EF4-FFF2-40B4-BE49-F238E27FC236}">
                <a16:creationId xmlns:a16="http://schemas.microsoft.com/office/drawing/2014/main" id="{04F3E7C4-608D-E50A-C06E-5EDFADD50644}"/>
              </a:ext>
            </a:extLst>
          </p:cNvPr>
          <p:cNvSpPr txBox="1">
            <a:spLocks/>
          </p:cNvSpPr>
          <p:nvPr/>
        </p:nvSpPr>
        <p:spPr>
          <a:xfrm>
            <a:off x="631806" y="5348904"/>
            <a:ext cx="11018838" cy="861774"/>
          </a:xfrm>
        </p:spPr>
        <p:txBody>
          <a:bodyPr/>
          <a:lstStyle>
            <a:defPPr>
              <a:defRPr lang="en-US"/>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bg1"/>
                </a:solidFill>
              </a:rPr>
              <a:t>We live in a data-driven world with growing demand for machine-learning models that perform efficiently and ethically for real users.</a:t>
            </a:r>
          </a:p>
        </p:txBody>
      </p:sp>
      <p:sp>
        <p:nvSpPr>
          <p:cNvPr id="27" name="Title 26">
            <a:extLst>
              <a:ext uri="{FF2B5EF4-FFF2-40B4-BE49-F238E27FC236}">
                <a16:creationId xmlns:a16="http://schemas.microsoft.com/office/drawing/2014/main" id="{88ECAA48-5F33-713F-7857-CD89DA539065}"/>
              </a:ext>
            </a:extLst>
          </p:cNvPr>
          <p:cNvSpPr>
            <a:spLocks noGrp="1"/>
          </p:cNvSpPr>
          <p:nvPr>
            <p:ph type="title"/>
          </p:nvPr>
        </p:nvSpPr>
        <p:spPr/>
        <p:txBody>
          <a:bodyPr/>
          <a:lstStyle/>
          <a:p>
            <a:endParaRPr lang="en-US" dirty="0"/>
          </a:p>
        </p:txBody>
      </p:sp>
      <p:sp>
        <p:nvSpPr>
          <p:cNvPr id="28" name="Title">
            <a:extLst>
              <a:ext uri="{FF2B5EF4-FFF2-40B4-BE49-F238E27FC236}">
                <a16:creationId xmlns:a16="http://schemas.microsoft.com/office/drawing/2014/main" id="{6303564D-8874-641F-666B-25227EE704FB}"/>
              </a:ext>
            </a:extLst>
          </p:cNvPr>
          <p:cNvSpPr txBox="1">
            <a:spLocks/>
          </p:cNvSpPr>
          <p:nvPr/>
        </p:nvSpPr>
        <p:spPr>
          <a:xfrm>
            <a:off x="588263" y="457200"/>
            <a:ext cx="11018520" cy="5486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rgbClr val="2A446F"/>
                </a:solidFill>
                <a:effectLst/>
                <a:latin typeface="+mj-lt"/>
                <a:ea typeface="+mn-ea"/>
                <a:cs typeface="Segoe UI" pitchFamily="34" charset="0"/>
              </a:defRPr>
            </a:lvl1pPr>
          </a:lstStyle>
          <a:p>
            <a:r>
              <a:rPr lang="en-US" dirty="0">
                <a:solidFill>
                  <a:schemeClr val="bg1"/>
                </a:solidFill>
              </a:rPr>
              <a:t>The AI Landscape is Changing Fast</a:t>
            </a:r>
          </a:p>
        </p:txBody>
      </p:sp>
      <p:pic>
        <p:nvPicPr>
          <p:cNvPr id="31" name="Graphic 30">
            <a:extLst>
              <a:ext uri="{FF2B5EF4-FFF2-40B4-BE49-F238E27FC236}">
                <a16:creationId xmlns:a16="http://schemas.microsoft.com/office/drawing/2014/main" id="{4782CCD2-3A20-955D-E7F5-EA3E617ACB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4680" y="1546896"/>
            <a:ext cx="1728892" cy="1728892"/>
          </a:xfrm>
          <a:prstGeom prst="rect">
            <a:avLst/>
          </a:prstGeom>
        </p:spPr>
      </p:pic>
      <p:pic>
        <p:nvPicPr>
          <p:cNvPr id="34" name="Graphic 33">
            <a:extLst>
              <a:ext uri="{FF2B5EF4-FFF2-40B4-BE49-F238E27FC236}">
                <a16:creationId xmlns:a16="http://schemas.microsoft.com/office/drawing/2014/main" id="{E44BC9A5-6E70-3993-B49B-CBF5466947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0092" y="1600200"/>
            <a:ext cx="1728892" cy="1728892"/>
          </a:xfrm>
          <a:prstGeom prst="rect">
            <a:avLst/>
          </a:prstGeom>
        </p:spPr>
      </p:pic>
      <p:pic>
        <p:nvPicPr>
          <p:cNvPr id="37" name="Graphic 36">
            <a:extLst>
              <a:ext uri="{FF2B5EF4-FFF2-40B4-BE49-F238E27FC236}">
                <a16:creationId xmlns:a16="http://schemas.microsoft.com/office/drawing/2014/main" id="{FFBC6AD4-946D-40C7-9914-B7CFF05807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4670" y="1655582"/>
            <a:ext cx="1511521" cy="1511521"/>
          </a:xfrm>
          <a:prstGeom prst="rect">
            <a:avLst/>
          </a:prstGeom>
        </p:spPr>
      </p:pic>
      <p:pic>
        <p:nvPicPr>
          <p:cNvPr id="40" name="Graphic 39">
            <a:extLst>
              <a:ext uri="{FF2B5EF4-FFF2-40B4-BE49-F238E27FC236}">
                <a16:creationId xmlns:a16="http://schemas.microsoft.com/office/drawing/2014/main" id="{4C70BDE5-54DF-1B6E-2CB3-2E9E2DB7FC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22198" y="1600200"/>
            <a:ext cx="1622286" cy="1622286"/>
          </a:xfrm>
          <a:prstGeom prst="rect">
            <a:avLst/>
          </a:prstGeom>
        </p:spPr>
      </p:pic>
      <p:sp>
        <p:nvSpPr>
          <p:cNvPr id="41" name="TextBox 40">
            <a:extLst>
              <a:ext uri="{FF2B5EF4-FFF2-40B4-BE49-F238E27FC236}">
                <a16:creationId xmlns:a16="http://schemas.microsoft.com/office/drawing/2014/main" id="{37394AB0-E8EB-2008-E7B4-7E20B226DFC1}"/>
              </a:ext>
            </a:extLst>
          </p:cNvPr>
          <p:cNvSpPr txBox="1"/>
          <p:nvPr/>
        </p:nvSpPr>
        <p:spPr>
          <a:xfrm>
            <a:off x="618743" y="3461897"/>
            <a:ext cx="2491591" cy="923330"/>
          </a:xfrm>
          <a:prstGeom prst="rect">
            <a:avLst/>
          </a:prstGeom>
          <a:noFill/>
        </p:spPr>
        <p:txBody>
          <a:bodyPr wrap="square">
            <a:spAutoFit/>
          </a:bodyPr>
          <a:lstStyle/>
          <a:p>
            <a:pPr algn="ctr"/>
            <a:r>
              <a:rPr lang="en-US">
                <a:solidFill>
                  <a:schemeClr val="bg1"/>
                </a:solidFill>
                <a:latin typeface="Segoe UI" panose="020B0502040204020203" pitchFamily="34" charset="0"/>
              </a:rPr>
              <a:t>AI </a:t>
            </a:r>
            <a:r>
              <a:rPr lang="en-US" b="1">
                <a:solidFill>
                  <a:schemeClr val="bg1"/>
                </a:solidFill>
                <a:latin typeface="Segoe UI" panose="020B0502040204020203" pitchFamily="34" charset="0"/>
              </a:rPr>
              <a:t>innovation</a:t>
            </a:r>
            <a:r>
              <a:rPr lang="en-US">
                <a:solidFill>
                  <a:schemeClr val="bg1"/>
                </a:solidFill>
                <a:latin typeface="Segoe UI" panose="020B0502040204020203" pitchFamily="34" charset="0"/>
              </a:rPr>
              <a:t> </a:t>
            </a:r>
            <a:br>
              <a:rPr lang="en-US">
                <a:solidFill>
                  <a:schemeClr val="bg1"/>
                </a:solidFill>
                <a:latin typeface="Segoe UI" panose="020B0502040204020203" pitchFamily="34" charset="0"/>
              </a:rPr>
            </a:br>
            <a:r>
              <a:rPr lang="en-US">
                <a:solidFill>
                  <a:schemeClr val="bg1"/>
                </a:solidFill>
                <a:latin typeface="Segoe UI" panose="020B0502040204020203" pitchFamily="34" charset="0"/>
              </a:rPr>
              <a:t>is occurring at a </a:t>
            </a:r>
            <a:br>
              <a:rPr lang="en-US">
                <a:solidFill>
                  <a:schemeClr val="bg1"/>
                </a:solidFill>
                <a:latin typeface="Segoe UI" panose="020B0502040204020203" pitchFamily="34" charset="0"/>
              </a:rPr>
            </a:br>
            <a:r>
              <a:rPr lang="en-US">
                <a:solidFill>
                  <a:schemeClr val="bg1"/>
                </a:solidFill>
                <a:latin typeface="Segoe UI" panose="020B0502040204020203" pitchFamily="34" charset="0"/>
              </a:rPr>
              <a:t>rapid pace</a:t>
            </a:r>
          </a:p>
        </p:txBody>
      </p:sp>
      <p:sp>
        <p:nvSpPr>
          <p:cNvPr id="42" name="TextBox 41">
            <a:extLst>
              <a:ext uri="{FF2B5EF4-FFF2-40B4-BE49-F238E27FC236}">
                <a16:creationId xmlns:a16="http://schemas.microsoft.com/office/drawing/2014/main" id="{41D3358A-82F4-CC2E-8522-703E3F58ACA9}"/>
              </a:ext>
            </a:extLst>
          </p:cNvPr>
          <p:cNvSpPr txBox="1"/>
          <p:nvPr/>
        </p:nvSpPr>
        <p:spPr>
          <a:xfrm>
            <a:off x="3265321" y="3420169"/>
            <a:ext cx="2536040" cy="923330"/>
          </a:xfrm>
          <a:prstGeom prst="rect">
            <a:avLst/>
          </a:prstGeom>
          <a:noFill/>
        </p:spPr>
        <p:txBody>
          <a:bodyPr wrap="square">
            <a:spAutoFit/>
          </a:bodyPr>
          <a:lstStyle/>
          <a:p>
            <a:pPr algn="ctr"/>
            <a:r>
              <a:rPr lang="en-US">
                <a:solidFill>
                  <a:schemeClr val="bg1"/>
                </a:solidFill>
                <a:latin typeface="Segoe UI" panose="020B0502040204020203" pitchFamily="34" charset="0"/>
              </a:rPr>
              <a:t>AI </a:t>
            </a:r>
            <a:r>
              <a:rPr lang="en-US" b="1">
                <a:solidFill>
                  <a:schemeClr val="bg1"/>
                </a:solidFill>
                <a:latin typeface="Segoe UI" panose="020B0502040204020203" pitchFamily="34" charset="0"/>
              </a:rPr>
              <a:t>adoption</a:t>
            </a:r>
            <a:r>
              <a:rPr lang="en-US">
                <a:solidFill>
                  <a:schemeClr val="bg1"/>
                </a:solidFill>
                <a:latin typeface="Segoe UI" panose="020B0502040204020203" pitchFamily="34" charset="0"/>
              </a:rPr>
              <a:t> </a:t>
            </a:r>
          </a:p>
          <a:p>
            <a:pPr algn="ctr"/>
            <a:r>
              <a:rPr lang="en-US">
                <a:solidFill>
                  <a:schemeClr val="bg1"/>
                </a:solidFill>
                <a:latin typeface="Segoe UI" panose="020B0502040204020203" pitchFamily="34" charset="0"/>
              </a:rPr>
              <a:t>is being accelerated </a:t>
            </a:r>
            <a:br>
              <a:rPr lang="en-US">
                <a:solidFill>
                  <a:schemeClr val="bg1"/>
                </a:solidFill>
                <a:latin typeface="Segoe UI" panose="020B0502040204020203" pitchFamily="34" charset="0"/>
              </a:rPr>
            </a:br>
            <a:r>
              <a:rPr lang="en-US">
                <a:solidFill>
                  <a:schemeClr val="bg1"/>
                </a:solidFill>
                <a:latin typeface="Segoe UI" panose="020B0502040204020203" pitchFamily="34" charset="0"/>
              </a:rPr>
              <a:t>by organizations</a:t>
            </a:r>
          </a:p>
        </p:txBody>
      </p:sp>
      <p:sp>
        <p:nvSpPr>
          <p:cNvPr id="43" name="TextBox 42">
            <a:extLst>
              <a:ext uri="{FF2B5EF4-FFF2-40B4-BE49-F238E27FC236}">
                <a16:creationId xmlns:a16="http://schemas.microsoft.com/office/drawing/2014/main" id="{67510B9E-E5EE-0135-B4B8-C1F7BF93C279}"/>
              </a:ext>
            </a:extLst>
          </p:cNvPr>
          <p:cNvSpPr txBox="1"/>
          <p:nvPr/>
        </p:nvSpPr>
        <p:spPr>
          <a:xfrm>
            <a:off x="6069480" y="3436389"/>
            <a:ext cx="2528091" cy="923330"/>
          </a:xfrm>
          <a:prstGeom prst="rect">
            <a:avLst/>
          </a:prstGeom>
          <a:noFill/>
        </p:spPr>
        <p:txBody>
          <a:bodyPr wrap="square">
            <a:spAutoFit/>
          </a:bodyPr>
          <a:lstStyle/>
          <a:p>
            <a:pPr algn="ctr"/>
            <a:r>
              <a:rPr lang="en-US">
                <a:solidFill>
                  <a:schemeClr val="bg1"/>
                </a:solidFill>
                <a:latin typeface="Segoe UI" panose="020B0502040204020203" pitchFamily="34" charset="0"/>
              </a:rPr>
              <a:t>AI </a:t>
            </a:r>
            <a:r>
              <a:rPr lang="en-US" b="1">
                <a:solidFill>
                  <a:schemeClr val="bg1"/>
                </a:solidFill>
                <a:latin typeface="Segoe UI" panose="020B0502040204020203" pitchFamily="34" charset="0"/>
              </a:rPr>
              <a:t>expectations</a:t>
            </a:r>
            <a:r>
              <a:rPr lang="en-US">
                <a:solidFill>
                  <a:schemeClr val="bg1"/>
                </a:solidFill>
                <a:latin typeface="Segoe UI" panose="020B0502040204020203" pitchFamily="34" charset="0"/>
              </a:rPr>
              <a:t> </a:t>
            </a:r>
            <a:br>
              <a:rPr lang="en-US">
                <a:solidFill>
                  <a:schemeClr val="bg1"/>
                </a:solidFill>
                <a:latin typeface="Segoe UI" panose="020B0502040204020203" pitchFamily="34" charset="0"/>
              </a:rPr>
            </a:br>
            <a:r>
              <a:rPr lang="en-US">
                <a:solidFill>
                  <a:schemeClr val="bg1"/>
                </a:solidFill>
                <a:latin typeface="Segoe UI" panose="020B0502040204020203" pitchFamily="34" charset="0"/>
              </a:rPr>
              <a:t>are evolving within </a:t>
            </a:r>
            <a:br>
              <a:rPr lang="en-US">
                <a:solidFill>
                  <a:schemeClr val="bg1"/>
                </a:solidFill>
                <a:latin typeface="Segoe UI" panose="020B0502040204020203" pitchFamily="34" charset="0"/>
              </a:rPr>
            </a:br>
            <a:r>
              <a:rPr lang="en-US">
                <a:solidFill>
                  <a:schemeClr val="bg1"/>
                </a:solidFill>
                <a:latin typeface="Segoe UI" panose="020B0502040204020203" pitchFamily="34" charset="0"/>
              </a:rPr>
              <a:t>our societies</a:t>
            </a:r>
          </a:p>
        </p:txBody>
      </p:sp>
      <p:sp>
        <p:nvSpPr>
          <p:cNvPr id="44" name="TextBox 43">
            <a:extLst>
              <a:ext uri="{FF2B5EF4-FFF2-40B4-BE49-F238E27FC236}">
                <a16:creationId xmlns:a16="http://schemas.microsoft.com/office/drawing/2014/main" id="{3E7DEBE6-51EA-E631-CCC7-6DB7E38F5568}"/>
              </a:ext>
            </a:extLst>
          </p:cNvPr>
          <p:cNvSpPr txBox="1"/>
          <p:nvPr/>
        </p:nvSpPr>
        <p:spPr>
          <a:xfrm>
            <a:off x="8872803" y="3436389"/>
            <a:ext cx="2536040" cy="923330"/>
          </a:xfrm>
          <a:prstGeom prst="rect">
            <a:avLst/>
          </a:prstGeom>
          <a:noFill/>
        </p:spPr>
        <p:txBody>
          <a:bodyPr wrap="square">
            <a:spAutoFit/>
          </a:bodyPr>
          <a:lstStyle/>
          <a:p>
            <a:pPr algn="ctr"/>
            <a:r>
              <a:rPr lang="en-US">
                <a:solidFill>
                  <a:schemeClr val="bg1"/>
                </a:solidFill>
                <a:latin typeface="Segoe UI" panose="020B0502040204020203" pitchFamily="34" charset="0"/>
              </a:rPr>
              <a:t>AI </a:t>
            </a:r>
            <a:r>
              <a:rPr lang="en-US" b="1">
                <a:solidFill>
                  <a:schemeClr val="bg1"/>
                </a:solidFill>
                <a:latin typeface="Segoe UI" panose="020B0502040204020203" pitchFamily="34" charset="0"/>
              </a:rPr>
              <a:t>regulations</a:t>
            </a:r>
            <a:br>
              <a:rPr lang="en-US" b="1">
                <a:solidFill>
                  <a:schemeClr val="bg1"/>
                </a:solidFill>
                <a:latin typeface="Segoe UI" panose="020B0502040204020203" pitchFamily="34" charset="0"/>
              </a:rPr>
            </a:br>
            <a:r>
              <a:rPr lang="en-US">
                <a:solidFill>
                  <a:schemeClr val="bg1"/>
                </a:solidFill>
                <a:latin typeface="Segoe UI" panose="020B0502040204020203" pitchFamily="34" charset="0"/>
              </a:rPr>
              <a:t>are being debated by governments</a:t>
            </a:r>
            <a:endParaRPr lang="en-US">
              <a:solidFill>
                <a:schemeClr val="bg1"/>
              </a:solidFill>
              <a:latin typeface="Calibri" panose="020F0502020204030204"/>
            </a:endParaRPr>
          </a:p>
        </p:txBody>
      </p:sp>
    </p:spTree>
    <p:extLst>
      <p:ext uri="{BB962C8B-B14F-4D97-AF65-F5344CB8AC3E}">
        <p14:creationId xmlns:p14="http://schemas.microsoft.com/office/powerpoint/2010/main" val="25404518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6.0.24"/>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potx" id="{B7347073-9417-4B2F-AFCC-1D95CC1E3428}" vid="{85EF3DF4-6823-4418-9125-5D5CFB04C5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47</TotalTime>
  <Words>6708</Words>
  <Application>Microsoft Macintosh PowerPoint</Application>
  <PresentationFormat>Widescreen</PresentationFormat>
  <Paragraphs>506</Paragraphs>
  <Slides>44</Slides>
  <Notes>44</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-apple-system</vt:lpstr>
      <vt:lpstr>Aptos</vt:lpstr>
      <vt:lpstr>Arial</vt:lpstr>
      <vt:lpstr>Calibri</vt:lpstr>
      <vt:lpstr>Consolas</vt:lpstr>
      <vt:lpstr>Segoe UI</vt:lpstr>
      <vt:lpstr>Segoe UI Black</vt:lpstr>
      <vt:lpstr>Segoe UI Bold</vt:lpstr>
      <vt:lpstr>Segoe UI Semibold</vt:lpstr>
      <vt:lpstr>Times New Roman</vt:lpstr>
      <vt:lpstr>Wingdings</vt:lpstr>
      <vt:lpstr>Microsoft Learn_Off-White Template</vt:lpstr>
      <vt:lpstr>PowerPoint Presentation</vt:lpstr>
      <vt:lpstr>Train a model and debug it with Responsible AI Dashboard</vt:lpstr>
      <vt:lpstr>PowerPoint Presentation</vt:lpstr>
      <vt:lpstr>PowerPoint Presentation</vt:lpstr>
      <vt:lpstr>Lab Exercise: What We Will Do Today</vt:lpstr>
      <vt:lpstr>Stage 1 – Prepare Lab Environment</vt:lpstr>
      <vt:lpstr>Stage 2 – Build &amp; Register Your Model In Azure</vt:lpstr>
      <vt:lpstr>PowerPoint Presentation</vt:lpstr>
      <vt:lpstr>PowerPoint Presentation</vt:lpstr>
      <vt:lpstr>Re </vt:lpstr>
      <vt:lpstr>PowerPoint Presentation</vt:lpstr>
      <vt:lpstr>PowerPoint Presentation</vt:lpstr>
      <vt:lpstr>Responsible AI  6 Principles</vt:lpstr>
      <vt:lpstr>PowerPoint Presentation</vt:lpstr>
      <vt:lpstr>PowerPoint Presentation</vt:lpstr>
      <vt:lpstr>PowerPoint Presentation</vt:lpstr>
      <vt:lpstr>PowerPoint Presentation</vt:lpstr>
      <vt:lpstr>PowerPoint Presentation</vt:lpstr>
      <vt:lpstr>PowerPoint Presentation</vt:lpstr>
      <vt:lpstr>Lab Exercise: What We Will Do Today</vt:lpstr>
      <vt:lpstr>Stage 3 – Add Responsible AI Dashboard To Model </vt:lpstr>
      <vt:lpstr>Azure ML Studio: Responsible AI Dashboard View</vt:lpstr>
      <vt:lpstr>Task: Error analysis on a model</vt:lpstr>
      <vt:lpstr>Task: Model performance inconsistencies</vt:lpstr>
      <vt:lpstr>Task: Expose data biases</vt:lpstr>
      <vt:lpstr>Task: Explain and interpret a model</vt:lpstr>
      <vt:lpstr>PowerPoint Presentation</vt:lpstr>
      <vt:lpstr>Lab Exercise: What We Will Do Today</vt:lpstr>
      <vt:lpstr>Stage 4 – Debug Model Using The RAI Dashboard</vt:lpstr>
      <vt:lpstr>Task 1: Error Analysis</vt:lpstr>
      <vt:lpstr>Task 2: Model Overview</vt:lpstr>
      <vt:lpstr>Task 3: Data Analysis</vt:lpstr>
      <vt:lpstr>Task 4: Feature Importances</vt:lpstr>
      <vt:lpstr>PowerPoint Presentation</vt:lpstr>
      <vt:lpstr>Question 1</vt:lpstr>
      <vt:lpstr>Question 1</vt:lpstr>
      <vt:lpstr>Question 2</vt:lpstr>
      <vt:lpstr>Question 2</vt:lpstr>
      <vt:lpstr>Question 3</vt:lpstr>
      <vt:lpstr>Question 3</vt:lpstr>
      <vt:lpstr>PowerPoint Presentation</vt:lpstr>
      <vt:lpstr>Model Debugging: What We Learned Today</vt:lpstr>
      <vt:lpstr>Lab Exercise: What We Did Today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Nitya Narasimhan</cp:lastModifiedBy>
  <cp:revision>2</cp:revision>
  <cp:lastPrinted>2023-12-07T13:54:45Z</cp:lastPrinted>
  <dcterms:created xsi:type="dcterms:W3CDTF">2023-12-07T13:54:45Z</dcterms:created>
  <dcterms:modified xsi:type="dcterms:W3CDTF">2024-01-18T13:31:17Z</dcterms:modified>
</cp:coreProperties>
</file>